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ico" ContentType="image/x-icon"/>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6"/>
  </p:notesMasterIdLst>
  <p:sldIdLst>
    <p:sldId id="386" r:id="rId5"/>
    <p:sldId id="329" r:id="rId6"/>
    <p:sldId id="334" r:id="rId7"/>
    <p:sldId id="339" r:id="rId8"/>
    <p:sldId id="296" r:id="rId9"/>
    <p:sldId id="335" r:id="rId10"/>
    <p:sldId id="333" r:id="rId11"/>
    <p:sldId id="297" r:id="rId12"/>
    <p:sldId id="328" r:id="rId13"/>
    <p:sldId id="304" r:id="rId14"/>
    <p:sldId id="309" r:id="rId15"/>
    <p:sldId id="305" r:id="rId16"/>
    <p:sldId id="306" r:id="rId17"/>
    <p:sldId id="307" r:id="rId18"/>
    <p:sldId id="308" r:id="rId19"/>
    <p:sldId id="336" r:id="rId20"/>
    <p:sldId id="354" r:id="rId21"/>
    <p:sldId id="355" r:id="rId22"/>
    <p:sldId id="337" r:id="rId23"/>
    <p:sldId id="377" r:id="rId24"/>
    <p:sldId id="342" r:id="rId25"/>
    <p:sldId id="341" r:id="rId26"/>
    <p:sldId id="340" r:id="rId27"/>
    <p:sldId id="349" r:id="rId28"/>
    <p:sldId id="357" r:id="rId29"/>
    <p:sldId id="345" r:id="rId30"/>
    <p:sldId id="348" r:id="rId31"/>
    <p:sldId id="351" r:id="rId32"/>
    <p:sldId id="353" r:id="rId33"/>
    <p:sldId id="352" r:id="rId34"/>
    <p:sldId id="343" r:id="rId35"/>
    <p:sldId id="379" r:id="rId36"/>
    <p:sldId id="346" r:id="rId37"/>
    <p:sldId id="358" r:id="rId38"/>
    <p:sldId id="387" r:id="rId39"/>
    <p:sldId id="347" r:id="rId40"/>
    <p:sldId id="360" r:id="rId41"/>
    <p:sldId id="299" r:id="rId42"/>
    <p:sldId id="378" r:id="rId43"/>
    <p:sldId id="301" r:id="rId44"/>
    <p:sldId id="356" r:id="rId45"/>
    <p:sldId id="375" r:id="rId46"/>
    <p:sldId id="359" r:id="rId47"/>
    <p:sldId id="365" r:id="rId48"/>
    <p:sldId id="366" r:id="rId49"/>
    <p:sldId id="367" r:id="rId50"/>
    <p:sldId id="368" r:id="rId51"/>
    <p:sldId id="369" r:id="rId52"/>
    <p:sldId id="370" r:id="rId53"/>
    <p:sldId id="371" r:id="rId54"/>
    <p:sldId id="372" r:id="rId55"/>
    <p:sldId id="373" r:id="rId56"/>
    <p:sldId id="374" r:id="rId57"/>
    <p:sldId id="363" r:id="rId58"/>
    <p:sldId id="376" r:id="rId59"/>
    <p:sldId id="327" r:id="rId60"/>
    <p:sldId id="332" r:id="rId61"/>
    <p:sldId id="272" r:id="rId62"/>
    <p:sldId id="380" r:id="rId63"/>
    <p:sldId id="381" r:id="rId64"/>
    <p:sldId id="276" r:id="rId6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1" userDrawn="1">
          <p15:clr>
            <a:srgbClr val="A4A3A4"/>
          </p15:clr>
        </p15:guide>
        <p15:guide id="2" pos="5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B24"/>
    <a:srgbClr val="235488"/>
    <a:srgbClr val="F9F9F9"/>
    <a:srgbClr val="0000FF"/>
    <a:srgbClr val="2BD8EE"/>
    <a:srgbClr val="3371E9"/>
    <a:srgbClr val="3F96AA"/>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260" autoAdjust="0"/>
    <p:restoredTop sz="94659" autoAdjust="0"/>
  </p:normalViewPr>
  <p:slideViewPr>
    <p:cSldViewPr snapToGrid="0">
      <p:cViewPr varScale="1">
        <p:scale>
          <a:sx n="95" d="100"/>
          <a:sy n="95" d="100"/>
        </p:scale>
        <p:origin x="90" y="396"/>
      </p:cViewPr>
      <p:guideLst>
        <p:guide orient="horz" pos="2251"/>
        <p:guide pos="529"/>
      </p:guideLst>
    </p:cSldViewPr>
  </p:slideViewPr>
  <p:outlineViewPr>
    <p:cViewPr>
      <p:scale>
        <a:sx n="33" d="100"/>
        <a:sy n="33" d="100"/>
      </p:scale>
      <p:origin x="0" y="-936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viewProps" Target="viewProps.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94661F-72CB-4D03-B1F8-54B06A4DCBED}" type="datetimeFigureOut">
              <a:rPr lang="en-US" smtClean="0"/>
              <a:t>11/12/2017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4312E1-3625-4267-9429-19385626FC22}" type="slidenum">
              <a:rPr lang="en-US" smtClean="0"/>
              <a:t>‹#›</a:t>
            </a:fld>
            <a:endParaRPr lang="en-US"/>
          </a:p>
        </p:txBody>
      </p:sp>
    </p:spTree>
    <p:extLst>
      <p:ext uri="{BB962C8B-B14F-4D97-AF65-F5344CB8AC3E}">
        <p14:creationId xmlns:p14="http://schemas.microsoft.com/office/powerpoint/2010/main" val="1581931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312E1-3625-4267-9429-19385626FC22}" type="slidenum">
              <a:rPr lang="en-US" smtClean="0"/>
              <a:t>39</a:t>
            </a:fld>
            <a:endParaRPr lang="en-US"/>
          </a:p>
        </p:txBody>
      </p:sp>
    </p:spTree>
    <p:extLst>
      <p:ext uri="{BB962C8B-B14F-4D97-AF65-F5344CB8AC3E}">
        <p14:creationId xmlns:p14="http://schemas.microsoft.com/office/powerpoint/2010/main" val="27958444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18" Type="http://schemas.openxmlformats.org/officeDocument/2006/relationships/image" Target="../media/image20.jpeg"/><Relationship Id="rId3" Type="http://schemas.openxmlformats.org/officeDocument/2006/relationships/image" Target="../media/image2.jpeg"/><Relationship Id="rId7" Type="http://schemas.openxmlformats.org/officeDocument/2006/relationships/image" Target="../media/image9.jpeg"/><Relationship Id="rId12" Type="http://schemas.openxmlformats.org/officeDocument/2006/relationships/image" Target="../media/image14.jpeg"/><Relationship Id="rId17" Type="http://schemas.openxmlformats.org/officeDocument/2006/relationships/image" Target="../media/image19.jpeg"/><Relationship Id="rId2" Type="http://schemas.openxmlformats.org/officeDocument/2006/relationships/image" Target="../media/image5.jpeg"/><Relationship Id="rId16"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5" Type="http://schemas.openxmlformats.org/officeDocument/2006/relationships/image" Target="../media/image17.jpeg"/><Relationship Id="rId10" Type="http://schemas.openxmlformats.org/officeDocument/2006/relationships/image" Target="../media/image12.jpeg"/><Relationship Id="rId19" Type="http://schemas.openxmlformats.org/officeDocument/2006/relationships/image" Target="../media/image21.jpeg"/><Relationship Id="rId4" Type="http://schemas.openxmlformats.org/officeDocument/2006/relationships/image" Target="../media/image6.jpeg"/><Relationship Id="rId9" Type="http://schemas.openxmlformats.org/officeDocument/2006/relationships/image" Target="../media/image11.jpeg"/><Relationship Id="rId14" Type="http://schemas.openxmlformats.org/officeDocument/2006/relationships/image" Target="../media/image16.jpe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9"/>
            <a:ext cx="9144000" cy="706437"/>
          </a:xfrm>
        </p:spPr>
        <p:txBody>
          <a:bodyPr anchor="b">
            <a:normAutofit/>
          </a:bodyPr>
          <a:lstStyle>
            <a:lvl1pPr algn="ctr">
              <a:defRPr sz="4000" baseline="0">
                <a:solidFill>
                  <a:schemeClr val="bg1"/>
                </a:solidFill>
                <a:latin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1963738"/>
            <a:ext cx="9144000" cy="1350962"/>
          </a:xfrm>
        </p:spPr>
        <p:txBody>
          <a:bodyPr/>
          <a:lstStyle>
            <a:lvl1pPr marL="0" indent="0" algn="ctr">
              <a:buNone/>
              <a:defRPr sz="24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CE64BBA-84F7-4232-91D6-833B4D1FEE26}" type="datetime1">
              <a:rPr lang="de-CH" smtClean="0"/>
              <a:t>12.11.2017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460F1A-4B65-4A20-9DB8-9920A00046ED}" type="slidenum">
              <a:rPr lang="en-US" smtClean="0"/>
              <a:t>‹#›</a:t>
            </a:fld>
            <a:endParaRPr lang="en-US"/>
          </a:p>
        </p:txBody>
      </p:sp>
    </p:spTree>
    <p:extLst>
      <p:ext uri="{BB962C8B-B14F-4D97-AF65-F5344CB8AC3E}">
        <p14:creationId xmlns:p14="http://schemas.microsoft.com/office/powerpoint/2010/main" val="4164009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35488"/>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0C57F61-BCD3-4347-8B33-D2803ED2333B}" type="datetime1">
              <a:rPr lang="de-CH" smtClean="0"/>
              <a:t>12.11.2017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460F1A-4B65-4A20-9DB8-9920A00046E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1785713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lvl1pPr>
              <a:defRPr>
                <a:solidFill>
                  <a:srgbClr val="235488"/>
                </a:solidFill>
              </a:defRPr>
            </a:lvl1p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solidFill>
                  <a:srgbClr val="235488"/>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solidFill>
                  <a:srgbClr val="235488"/>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3" y="2505075"/>
            <a:ext cx="5183188" cy="3684588"/>
          </a:xfrm>
        </p:spPr>
        <p:txBody>
          <a:bodyPr/>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F2A2724-EAC7-4812-B070-6B58FA21CD37}" type="datetime1">
              <a:rPr lang="de-CH" smtClean="0"/>
              <a:t>12.11.2017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460F1A-4B65-4A20-9DB8-9920A00046ED}" type="slidenum">
              <a:rPr lang="en-US" smtClean="0"/>
              <a:t>‹#›</a:t>
            </a:fld>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3042448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235488"/>
                </a:solidFill>
              </a:defRPr>
            </a:lvl1pPr>
          </a:lstStyle>
          <a:p>
            <a:r>
              <a:rPr lang="en-US"/>
              <a:t>Click to edit Master title style</a:t>
            </a:r>
          </a:p>
        </p:txBody>
      </p:sp>
      <p:sp>
        <p:nvSpPr>
          <p:cNvPr id="3" name="Content Placeholder 2"/>
          <p:cNvSpPr>
            <a:spLocks noGrp="1"/>
          </p:cNvSpPr>
          <p:nvPr>
            <p:ph idx="1"/>
          </p:nvPr>
        </p:nvSpPr>
        <p:spPr>
          <a:xfrm>
            <a:off x="5183188" y="987431"/>
            <a:ext cx="6172200" cy="4873625"/>
          </a:xfrm>
        </p:spPr>
        <p:txBody>
          <a:bodyPr/>
          <a:lstStyle>
            <a:lvl1pPr>
              <a:defRPr sz="3200">
                <a:solidFill>
                  <a:srgbClr val="235488"/>
                </a:solidFill>
              </a:defRPr>
            </a:lvl1pPr>
            <a:lvl2pPr>
              <a:defRPr sz="2800">
                <a:solidFill>
                  <a:srgbClr val="235488"/>
                </a:solidFill>
              </a:defRPr>
            </a:lvl2pPr>
            <a:lvl3pPr>
              <a:defRPr sz="2400">
                <a:solidFill>
                  <a:srgbClr val="235488"/>
                </a:solidFill>
              </a:defRPr>
            </a:lvl3pPr>
            <a:lvl4pPr>
              <a:defRPr sz="2000">
                <a:solidFill>
                  <a:srgbClr val="235488"/>
                </a:solidFill>
              </a:defRPr>
            </a:lvl4pPr>
            <a:lvl5pPr>
              <a:defRPr sz="2000">
                <a:solidFill>
                  <a:srgbClr val="235488"/>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235488"/>
                </a:solidFill>
              </a:defRPr>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23412F-2591-4C23-AE02-0042CAD35022}" type="datetime1">
              <a:rPr lang="de-CH" smtClean="0"/>
              <a:t>12.11.2017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460F1A-4B65-4A20-9DB8-9920A00046E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3020603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235488"/>
                </a:solidFill>
              </a:defRPr>
            </a:lvl1pPr>
          </a:lstStyle>
          <a:p>
            <a:r>
              <a:rPr lang="en-US"/>
              <a:t>Click to edit Master title style</a:t>
            </a:r>
          </a:p>
        </p:txBody>
      </p:sp>
      <p:sp>
        <p:nvSpPr>
          <p:cNvPr id="3" name="Picture Placeholder 2"/>
          <p:cNvSpPr>
            <a:spLocks noGrp="1"/>
          </p:cNvSpPr>
          <p:nvPr>
            <p:ph type="pic" idx="1"/>
          </p:nvPr>
        </p:nvSpPr>
        <p:spPr>
          <a:xfrm>
            <a:off x="5183188" y="987431"/>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235488"/>
                </a:solidFill>
              </a:defRPr>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87C503-AE81-48CF-AD9F-1688C4657187}" type="datetime1">
              <a:rPr lang="de-CH" smtClean="0"/>
              <a:t>12.11.2017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460F1A-4B65-4A20-9DB8-9920A00046E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34411075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35488"/>
                </a:solidFil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673B8E-C2DB-4B6B-8517-CAEE678160C3}" type="datetime1">
              <a:rPr lang="de-CH" smtClean="0"/>
              <a:t>12.11.2017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460F1A-4B65-4A20-9DB8-9920A00046E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1070943" y="5353499"/>
            <a:ext cx="1285715" cy="720000"/>
          </a:xfrm>
          <a:prstGeom prst="rect">
            <a:avLst/>
          </a:prstGeom>
        </p:spPr>
      </p:pic>
    </p:spTree>
    <p:extLst>
      <p:ext uri="{BB962C8B-B14F-4D97-AF65-F5344CB8AC3E}">
        <p14:creationId xmlns:p14="http://schemas.microsoft.com/office/powerpoint/2010/main" val="4164728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lvl1pPr>
              <a:defRPr>
                <a:solidFill>
                  <a:srgbClr val="235488"/>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3" y="365125"/>
            <a:ext cx="7734300" cy="5811838"/>
          </a:xfrm>
        </p:spPr>
        <p:txBody>
          <a:bodyPr vert="eaVert"/>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rot="5400000">
            <a:off x="-511174" y="1090614"/>
            <a:ext cx="1816103" cy="365125"/>
          </a:xfrm>
        </p:spPr>
        <p:txBody>
          <a:bodyPr/>
          <a:lstStyle/>
          <a:p>
            <a:fld id="{604E7BE2-6905-4AEA-B97D-77344283F46A}" type="datetime1">
              <a:rPr lang="de-CH" smtClean="0"/>
              <a:t>12.11.2017</a:t>
            </a:fld>
            <a:endParaRPr lang="en-US"/>
          </a:p>
        </p:txBody>
      </p:sp>
      <p:sp>
        <p:nvSpPr>
          <p:cNvPr id="5" name="Footer Placeholder 4"/>
          <p:cNvSpPr>
            <a:spLocks noGrp="1"/>
          </p:cNvSpPr>
          <p:nvPr>
            <p:ph type="ftr" sz="quarter" idx="11"/>
          </p:nvPr>
        </p:nvSpPr>
        <p:spPr>
          <a:xfrm rot="5400000">
            <a:off x="-853278" y="3586958"/>
            <a:ext cx="2500309" cy="365125"/>
          </a:xfrm>
        </p:spPr>
        <p:txBody>
          <a:bodyPr/>
          <a:lstStyle/>
          <a:p>
            <a:endParaRPr lang="en-US" dirty="0"/>
          </a:p>
        </p:txBody>
      </p:sp>
      <p:sp>
        <p:nvSpPr>
          <p:cNvPr id="6" name="Slide Number Placeholder 5"/>
          <p:cNvSpPr>
            <a:spLocks noGrp="1"/>
          </p:cNvSpPr>
          <p:nvPr>
            <p:ph type="sldNum" sz="quarter" idx="12"/>
          </p:nvPr>
        </p:nvSpPr>
        <p:spPr>
          <a:xfrm rot="5400000">
            <a:off x="-12698" y="5584826"/>
            <a:ext cx="819150" cy="365125"/>
          </a:xfrm>
        </p:spPr>
        <p:txBody>
          <a:bodyPr/>
          <a:lstStyle/>
          <a:p>
            <a:fld id="{62460F1A-4B65-4A20-9DB8-9920A00046E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1070943" y="5718618"/>
            <a:ext cx="1285714" cy="720000"/>
          </a:xfrm>
          <a:prstGeom prst="rect">
            <a:avLst/>
          </a:prstGeom>
        </p:spPr>
      </p:pic>
    </p:spTree>
    <p:extLst>
      <p:ext uri="{BB962C8B-B14F-4D97-AF65-F5344CB8AC3E}">
        <p14:creationId xmlns:p14="http://schemas.microsoft.com/office/powerpoint/2010/main" val="191612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10"/>
          <p:cNvSpPr>
            <a:spLocks noGrp="1"/>
          </p:cNvSpPr>
          <p:nvPr>
            <p:ph type="dt" sz="half" idx="10"/>
          </p:nvPr>
        </p:nvSpPr>
        <p:spPr/>
        <p:txBody>
          <a:bodyPr/>
          <a:lstStyle/>
          <a:p>
            <a:fld id="{5A685163-C595-4207-83E7-F9EC657DEF0A}" type="datetime1">
              <a:rPr lang="de-CH" smtClean="0"/>
              <a:t>12.11.2017</a:t>
            </a:fld>
            <a:endParaRPr lang="en-US"/>
          </a:p>
        </p:txBody>
      </p:sp>
      <p:sp>
        <p:nvSpPr>
          <p:cNvPr id="12" name="Footer Placeholder 11"/>
          <p:cNvSpPr>
            <a:spLocks noGrp="1"/>
          </p:cNvSpPr>
          <p:nvPr>
            <p:ph type="ftr" sz="quarter" idx="11"/>
          </p:nvPr>
        </p:nvSpPr>
        <p:spPr/>
        <p:txBody>
          <a:bodyPr/>
          <a:lstStyle/>
          <a:p>
            <a:endParaRPr lang="en-US"/>
          </a:p>
        </p:txBody>
      </p:sp>
      <p:sp>
        <p:nvSpPr>
          <p:cNvPr id="13" name="Slide Number Placeholder 12"/>
          <p:cNvSpPr>
            <a:spLocks noGrp="1"/>
          </p:cNvSpPr>
          <p:nvPr>
            <p:ph type="sldNum" sz="quarter" idx="12"/>
          </p:nvPr>
        </p:nvSpPr>
        <p:spPr/>
        <p:txBody>
          <a:bodyPr/>
          <a:lstStyle/>
          <a:p>
            <a:fld id="{62460F1A-4B65-4A20-9DB8-9920A00046ED}" type="slidenum">
              <a:rPr lang="en-US" smtClean="0"/>
              <a:t>‹#›</a:t>
            </a:fld>
            <a:endParaRPr lang="en-US"/>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0113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BEEA07-8970-4C8F-AD0D-963311D3DAE5}" type="datetime1">
              <a:rPr lang="de-CH" smtClean="0"/>
              <a:t>12.11.2017</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460F1A-4B65-4A20-9DB8-9920A00046ED}"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36592" y="1959864"/>
            <a:ext cx="2718816" cy="2938272"/>
          </a:xfrm>
          <a:prstGeom prst="rect">
            <a:avLst/>
          </a:prstGeom>
        </p:spPr>
      </p:pic>
    </p:spTree>
    <p:extLst>
      <p:ext uri="{BB962C8B-B14F-4D97-AF65-F5344CB8AC3E}">
        <p14:creationId xmlns:p14="http://schemas.microsoft.com/office/powerpoint/2010/main" val="2056625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253EDF-6D02-432E-98AE-972FCD3CBFAF}" type="datetime1">
              <a:rPr lang="de-CH" smtClean="0"/>
              <a:t>12.11.2017</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460F1A-4B65-4A20-9DB8-9920A00046ED}"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36592" y="1959864"/>
            <a:ext cx="2718816" cy="2938272"/>
          </a:xfrm>
          <a:prstGeom prst="rect">
            <a:avLst/>
          </a:prstGeom>
        </p:spPr>
      </p:pic>
      <p:sp>
        <p:nvSpPr>
          <p:cNvPr id="10" name="Title 9"/>
          <p:cNvSpPr>
            <a:spLocks noGrp="1"/>
          </p:cNvSpPr>
          <p:nvPr>
            <p:ph type="title"/>
          </p:nvPr>
        </p:nvSpPr>
        <p:spPr/>
        <p:txBody>
          <a:bodyPr/>
          <a:lstStyle/>
          <a:p>
            <a:r>
              <a:rPr lang="en-US"/>
              <a:t>Click to edit Master title style</a:t>
            </a:r>
          </a:p>
        </p:txBody>
      </p:sp>
      <p:sp>
        <p:nvSpPr>
          <p:cNvPr id="13" name="Text Placeholder 12"/>
          <p:cNvSpPr>
            <a:spLocks noGrp="1"/>
          </p:cNvSpPr>
          <p:nvPr>
            <p:ph type="body" sz="quarter" idx="13"/>
          </p:nvPr>
        </p:nvSpPr>
        <p:spPr>
          <a:xfrm>
            <a:off x="838200" y="1884363"/>
            <a:ext cx="3389313" cy="1973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2"/>
          <p:cNvSpPr>
            <a:spLocks noGrp="1"/>
          </p:cNvSpPr>
          <p:nvPr>
            <p:ph type="body" sz="quarter" idx="14"/>
          </p:nvPr>
        </p:nvSpPr>
        <p:spPr>
          <a:xfrm>
            <a:off x="838200" y="4051296"/>
            <a:ext cx="3389313" cy="1973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2"/>
          <p:cNvSpPr>
            <a:spLocks noGrp="1"/>
          </p:cNvSpPr>
          <p:nvPr>
            <p:ph type="body" sz="quarter" idx="15"/>
          </p:nvPr>
        </p:nvSpPr>
        <p:spPr>
          <a:xfrm>
            <a:off x="7964487" y="4052481"/>
            <a:ext cx="3389313" cy="1973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2"/>
          <p:cNvSpPr>
            <a:spLocks noGrp="1"/>
          </p:cNvSpPr>
          <p:nvPr>
            <p:ph type="body" sz="quarter" idx="16"/>
          </p:nvPr>
        </p:nvSpPr>
        <p:spPr>
          <a:xfrm>
            <a:off x="7964486" y="1884363"/>
            <a:ext cx="3389313" cy="1973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9890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1D42E5-46E2-4F1C-AF7A-6512FDAD5DDF}" type="datetime1">
              <a:rPr lang="de-CH" smtClean="0"/>
              <a:t>12.11.2017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460F1A-4B65-4A20-9DB8-9920A00046ED}"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3370818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47579" y="0"/>
            <a:ext cx="9696842" cy="6858000"/>
          </a:xfrm>
          <a:prstGeom prst="rect">
            <a:avLst/>
          </a:prstGeom>
        </p:spPr>
      </p:pic>
    </p:spTree>
    <p:extLst>
      <p:ext uri="{BB962C8B-B14F-4D97-AF65-F5344CB8AC3E}">
        <p14:creationId xmlns:p14="http://schemas.microsoft.com/office/powerpoint/2010/main" val="517994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86547" y="670430"/>
            <a:ext cx="1333800" cy="888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
        <p:nvSpPr>
          <p:cNvPr id="7" name="Title 1"/>
          <p:cNvSpPr>
            <a:spLocks noGrp="1"/>
          </p:cNvSpPr>
          <p:nvPr>
            <p:ph type="title"/>
          </p:nvPr>
        </p:nvSpPr>
        <p:spPr>
          <a:xfrm>
            <a:off x="3162607" y="2070779"/>
            <a:ext cx="5617400" cy="798028"/>
          </a:xfrm>
        </p:spPr>
        <p:txBody>
          <a:bodyPr/>
          <a:lstStyle>
            <a:lvl1pPr algn="ctr">
              <a:defRPr>
                <a:solidFill>
                  <a:srgbClr val="235488"/>
                </a:solidFill>
              </a:defRPr>
            </a:lvl1pPr>
          </a:lstStyle>
          <a:p>
            <a:pPr algn="ctr"/>
            <a:r>
              <a:rPr lang="en-US" sz="2800"/>
              <a:t>Click to edit Master title style</a:t>
            </a:r>
            <a:endParaRPr lang="de-CH" sz="2800" dirty="0"/>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25184" y="670430"/>
            <a:ext cx="1333800" cy="888503"/>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162607" y="669733"/>
            <a:ext cx="1333800" cy="889200"/>
          </a:xfrm>
          <a:prstGeom prst="rect">
            <a:avLst/>
          </a:prstGeom>
        </p:spPr>
      </p:pic>
      <p:pic>
        <p:nvPicPr>
          <p:cNvPr id="11" name="Picture 1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305552" y="669733"/>
            <a:ext cx="1333800" cy="889200"/>
          </a:xfrm>
          <a:prstGeom prst="rect">
            <a:avLst/>
          </a:prstGeom>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445892" y="669733"/>
            <a:ext cx="1334115" cy="889200"/>
          </a:xfrm>
          <a:prstGeom prst="rect">
            <a:avLst/>
          </a:prstGeom>
        </p:spPr>
      </p:pic>
      <p:pic>
        <p:nvPicPr>
          <p:cNvPr id="14" name="Picture 1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025184" y="1984881"/>
            <a:ext cx="1333800" cy="888503"/>
          </a:xfrm>
          <a:prstGeom prst="rect">
            <a:avLst/>
          </a:prstGeom>
        </p:spPr>
      </p:pic>
      <p:pic>
        <p:nvPicPr>
          <p:cNvPr id="15" name="Picture 14"/>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025184" y="3299332"/>
            <a:ext cx="1333800" cy="888503"/>
          </a:xfrm>
          <a:prstGeom prst="rect">
            <a:avLst/>
          </a:prstGeom>
        </p:spPr>
      </p:pic>
      <p:pic>
        <p:nvPicPr>
          <p:cNvPr id="16" name="Picture 15"/>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1025184" y="4613783"/>
            <a:ext cx="1333800" cy="889200"/>
          </a:xfrm>
          <a:prstGeom prst="rect">
            <a:avLst/>
          </a:prstGeom>
        </p:spPr>
      </p:pic>
      <p:pic>
        <p:nvPicPr>
          <p:cNvPr id="17" name="Picture 16"/>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3162607" y="3299331"/>
            <a:ext cx="1333800" cy="888503"/>
          </a:xfrm>
          <a:prstGeom prst="rect">
            <a:avLst/>
          </a:prstGeom>
        </p:spPr>
      </p:pic>
      <p:pic>
        <p:nvPicPr>
          <p:cNvPr id="18" name="Picture 17"/>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3162607" y="4613085"/>
            <a:ext cx="1333800" cy="889898"/>
          </a:xfrm>
          <a:prstGeom prst="rect">
            <a:avLst/>
          </a:prstGeom>
        </p:spPr>
      </p:pic>
      <p:pic>
        <p:nvPicPr>
          <p:cNvPr id="19" name="Picture 18"/>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308784" y="4613783"/>
            <a:ext cx="1333800" cy="889200"/>
          </a:xfrm>
          <a:prstGeom prst="rect">
            <a:avLst/>
          </a:prstGeom>
        </p:spPr>
      </p:pic>
      <p:pic>
        <p:nvPicPr>
          <p:cNvPr id="20" name="Picture 19"/>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446207" y="3305560"/>
            <a:ext cx="1333800" cy="888503"/>
          </a:xfrm>
          <a:prstGeom prst="rect">
            <a:avLst/>
          </a:prstGeom>
        </p:spPr>
      </p:pic>
      <p:pic>
        <p:nvPicPr>
          <p:cNvPr id="21" name="Picture 20"/>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7445892" y="4613085"/>
            <a:ext cx="1333800" cy="888503"/>
          </a:xfrm>
          <a:prstGeom prst="rect">
            <a:avLst/>
          </a:prstGeom>
        </p:spPr>
      </p:pic>
      <p:pic>
        <p:nvPicPr>
          <p:cNvPr id="22" name="Picture 21"/>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9580846" y="3299330"/>
            <a:ext cx="1333800" cy="888503"/>
          </a:xfrm>
          <a:prstGeom prst="rect">
            <a:avLst/>
          </a:prstGeom>
        </p:spPr>
      </p:pic>
      <p:pic>
        <p:nvPicPr>
          <p:cNvPr id="23" name="Picture 22"/>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9523659" y="4613085"/>
            <a:ext cx="1333800" cy="888503"/>
          </a:xfrm>
          <a:prstGeom prst="rect">
            <a:avLst/>
          </a:prstGeom>
        </p:spPr>
      </p:pic>
      <p:pic>
        <p:nvPicPr>
          <p:cNvPr id="24" name="Picture 23"/>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9523659" y="1984881"/>
            <a:ext cx="1333800" cy="888503"/>
          </a:xfrm>
          <a:prstGeom prst="rect">
            <a:avLst/>
          </a:prstGeom>
        </p:spPr>
      </p:pic>
      <p:pic>
        <p:nvPicPr>
          <p:cNvPr id="25" name="Picture 24"/>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a:off x="5300030" y="3299331"/>
            <a:ext cx="1333800" cy="888503"/>
          </a:xfrm>
          <a:prstGeom prst="rect">
            <a:avLst/>
          </a:prstGeom>
        </p:spPr>
      </p:pic>
      <p:sp>
        <p:nvSpPr>
          <p:cNvPr id="28" name="Slide Number Placeholder 27"/>
          <p:cNvSpPr>
            <a:spLocks noGrp="1"/>
          </p:cNvSpPr>
          <p:nvPr>
            <p:ph type="sldNum" sz="quarter" idx="12"/>
          </p:nvPr>
        </p:nvSpPr>
        <p:spPr>
          <a:xfrm>
            <a:off x="10475494" y="6356356"/>
            <a:ext cx="878305" cy="365125"/>
          </a:xfrm>
        </p:spPr>
        <p:txBody>
          <a:bodyPr/>
          <a:lstStyle/>
          <a:p>
            <a:fld id="{62460F1A-4B65-4A20-9DB8-9920A00046ED}" type="slidenum">
              <a:rPr lang="en-US" smtClean="0"/>
              <a:t>‹#›</a:t>
            </a:fld>
            <a:endParaRPr lang="en-US"/>
          </a:p>
        </p:txBody>
      </p:sp>
      <p:sp>
        <p:nvSpPr>
          <p:cNvPr id="30" name="Rechteck 17"/>
          <p:cNvSpPr/>
          <p:nvPr userDrawn="1"/>
        </p:nvSpPr>
        <p:spPr>
          <a:xfrm>
            <a:off x="1025184" y="5765355"/>
            <a:ext cx="1283677" cy="723275"/>
          </a:xfrm>
          <a:prstGeom prst="rect">
            <a:avLst/>
          </a:prstGeom>
        </p:spPr>
        <p:txBody>
          <a:bodyPr wrap="square">
            <a:spAutoFit/>
          </a:bodyPr>
          <a:lstStyle/>
          <a:p>
            <a:pPr defTabSz="457200">
              <a:defRPr/>
            </a:pPr>
            <a:r>
              <a:rPr lang="de-CH" altLang="zh-CN" sz="1400" b="1" dirty="0">
                <a:solidFill>
                  <a:srgbClr val="235488"/>
                </a:solidFill>
              </a:rPr>
              <a:t>Sidenis AG</a:t>
            </a:r>
          </a:p>
          <a:p>
            <a:pPr defTabSz="457200">
              <a:defRPr/>
            </a:pPr>
            <a:endParaRPr lang="de-CH" altLang="zh-CN" sz="900" i="1" dirty="0">
              <a:solidFill>
                <a:srgbClr val="235488"/>
              </a:solidFill>
            </a:endParaRPr>
          </a:p>
          <a:p>
            <a:pPr defTabSz="457200">
              <a:defRPr/>
            </a:pPr>
            <a:r>
              <a:rPr lang="de-CH" altLang="zh-CN" sz="900" dirty="0">
                <a:solidFill>
                  <a:srgbClr val="235488"/>
                </a:solidFill>
              </a:rPr>
              <a:t>Zeltweg 7</a:t>
            </a:r>
          </a:p>
          <a:p>
            <a:pPr defTabSz="457200">
              <a:defRPr/>
            </a:pPr>
            <a:r>
              <a:rPr lang="de-CH" altLang="zh-CN" sz="900" dirty="0">
                <a:solidFill>
                  <a:srgbClr val="235488"/>
                </a:solidFill>
              </a:rPr>
              <a:t>CH-8032 Zürich</a:t>
            </a:r>
          </a:p>
        </p:txBody>
      </p:sp>
      <p:sp>
        <p:nvSpPr>
          <p:cNvPr id="31" name="Rechteck 17"/>
          <p:cNvSpPr/>
          <p:nvPr userDrawn="1"/>
        </p:nvSpPr>
        <p:spPr>
          <a:xfrm>
            <a:off x="2308861" y="6117516"/>
            <a:ext cx="1390650" cy="369332"/>
          </a:xfrm>
          <a:prstGeom prst="rect">
            <a:avLst/>
          </a:prstGeom>
        </p:spPr>
        <p:txBody>
          <a:bodyPr wrap="square">
            <a:spAutoFit/>
          </a:bodyPr>
          <a:lstStyle/>
          <a:p>
            <a:pPr defTabSz="457200">
              <a:defRPr/>
            </a:pPr>
            <a:r>
              <a:rPr lang="de-CH" altLang="zh-CN" sz="900" dirty="0">
                <a:solidFill>
                  <a:srgbClr val="235488"/>
                </a:solidFill>
              </a:rPr>
              <a:t>Tel. +41 44 266 24 00</a:t>
            </a:r>
          </a:p>
          <a:p>
            <a:pPr defTabSz="457200">
              <a:defRPr/>
            </a:pPr>
            <a:r>
              <a:rPr lang="de-CH" altLang="zh-CN" sz="900" dirty="0">
                <a:solidFill>
                  <a:srgbClr val="235488"/>
                </a:solidFill>
              </a:rPr>
              <a:t>Fax +41 44 266 24 01</a:t>
            </a:r>
          </a:p>
        </p:txBody>
      </p:sp>
      <p:sp>
        <p:nvSpPr>
          <p:cNvPr id="32" name="Rechteck 17"/>
          <p:cNvSpPr/>
          <p:nvPr userDrawn="1"/>
        </p:nvSpPr>
        <p:spPr>
          <a:xfrm>
            <a:off x="3699511" y="6117516"/>
            <a:ext cx="1553307" cy="369332"/>
          </a:xfrm>
          <a:prstGeom prst="rect">
            <a:avLst/>
          </a:prstGeom>
        </p:spPr>
        <p:txBody>
          <a:bodyPr wrap="square">
            <a:spAutoFit/>
          </a:bodyPr>
          <a:lstStyle/>
          <a:p>
            <a:pPr defTabSz="457200">
              <a:defRPr/>
            </a:pPr>
            <a:r>
              <a:rPr lang="de-CH" altLang="zh-CN" sz="900" dirty="0">
                <a:solidFill>
                  <a:srgbClr val="235488"/>
                </a:solidFill>
              </a:rPr>
              <a:t>E-Mail 	info@sidenis.com</a:t>
            </a:r>
          </a:p>
          <a:p>
            <a:pPr defTabSz="457200">
              <a:defRPr/>
            </a:pPr>
            <a:r>
              <a:rPr lang="de-CH" altLang="zh-CN" sz="900" dirty="0">
                <a:solidFill>
                  <a:srgbClr val="235488"/>
                </a:solidFill>
              </a:rPr>
              <a:t>Web 	www.sidenis.com</a:t>
            </a:r>
          </a:p>
        </p:txBody>
      </p:sp>
      <p:sp>
        <p:nvSpPr>
          <p:cNvPr id="33" name="Rechteck 17"/>
          <p:cNvSpPr/>
          <p:nvPr userDrawn="1"/>
        </p:nvSpPr>
        <p:spPr>
          <a:xfrm>
            <a:off x="7658995" y="5902073"/>
            <a:ext cx="1921851" cy="584775"/>
          </a:xfrm>
          <a:prstGeom prst="rect">
            <a:avLst/>
          </a:prstGeom>
        </p:spPr>
        <p:txBody>
          <a:bodyPr wrap="square">
            <a:spAutoFit/>
          </a:bodyPr>
          <a:lstStyle/>
          <a:p>
            <a:pPr defTabSz="457200">
              <a:defRPr/>
            </a:pPr>
            <a:r>
              <a:rPr lang="de-CH" altLang="zh-CN" sz="800" b="1" dirty="0">
                <a:solidFill>
                  <a:srgbClr val="235488"/>
                </a:solidFill>
              </a:rPr>
              <a:t>Relations/Contact:           </a:t>
            </a:r>
            <a:r>
              <a:rPr lang="de-CH" altLang="zh-CN" sz="800" dirty="0">
                <a:solidFill>
                  <a:srgbClr val="235488"/>
                </a:solidFill>
              </a:rPr>
              <a:t>Peter Meyer </a:t>
            </a:r>
          </a:p>
          <a:p>
            <a:pPr defTabSz="457200">
              <a:defRPr/>
            </a:pPr>
            <a:endParaRPr lang="de-CH" altLang="zh-CN" sz="800" dirty="0">
              <a:solidFill>
                <a:srgbClr val="235488"/>
              </a:solidFill>
            </a:endParaRPr>
          </a:p>
          <a:p>
            <a:pPr defTabSz="457200">
              <a:defRPr/>
            </a:pPr>
            <a:r>
              <a:rPr lang="de-CH" altLang="zh-CN" sz="800" dirty="0" err="1">
                <a:solidFill>
                  <a:srgbClr val="235488"/>
                </a:solidFill>
              </a:rPr>
              <a:t>Direct</a:t>
            </a:r>
            <a:r>
              <a:rPr lang="de-CH" altLang="zh-CN" sz="800" dirty="0">
                <a:solidFill>
                  <a:srgbClr val="235488"/>
                </a:solidFill>
              </a:rPr>
              <a:t> </a:t>
            </a:r>
            <a:r>
              <a:rPr lang="de-CH" altLang="zh-CN" sz="800" dirty="0" err="1">
                <a:solidFill>
                  <a:srgbClr val="235488"/>
                </a:solidFill>
              </a:rPr>
              <a:t>phone</a:t>
            </a:r>
            <a:r>
              <a:rPr lang="de-CH" altLang="zh-CN" sz="800" dirty="0">
                <a:solidFill>
                  <a:srgbClr val="235488"/>
                </a:solidFill>
              </a:rPr>
              <a:t>               +41 44 266 24 24 </a:t>
            </a:r>
          </a:p>
          <a:p>
            <a:pPr defTabSz="457200">
              <a:defRPr/>
            </a:pPr>
            <a:r>
              <a:rPr lang="de-CH" altLang="zh-CN" sz="800" dirty="0">
                <a:solidFill>
                  <a:srgbClr val="235488"/>
                </a:solidFill>
              </a:rPr>
              <a:t>E-Mail 	 peter.meyer@sidenis.com</a:t>
            </a:r>
          </a:p>
        </p:txBody>
      </p:sp>
    </p:spTree>
    <p:extLst>
      <p:ext uri="{BB962C8B-B14F-4D97-AF65-F5344CB8AC3E}">
        <p14:creationId xmlns:p14="http://schemas.microsoft.com/office/powerpoint/2010/main" val="174868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35488"/>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630620FE-28E5-4B47-9606-8A9AA4F82334}" type="datetime1">
              <a:rPr lang="de-CH" smtClean="0"/>
              <a:t>12.11.2017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460F1A-4B65-4A20-9DB8-9920A00046ED}" type="slidenum">
              <a:rPr lang="en-US" smtClean="0"/>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1011826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4"/>
            <a:ext cx="10515600" cy="2852737"/>
          </a:xfrm>
        </p:spPr>
        <p:txBody>
          <a:bodyPr anchor="b"/>
          <a:lstStyle>
            <a:lvl1pPr>
              <a:defRPr sz="6000">
                <a:solidFill>
                  <a:srgbClr val="235488"/>
                </a:solidFill>
              </a:defRPr>
            </a:lvl1pPr>
          </a:lstStyle>
          <a:p>
            <a:r>
              <a:rPr lang="en-US"/>
              <a:t>Click to edit Master title style</a:t>
            </a:r>
          </a:p>
        </p:txBody>
      </p:sp>
      <p:sp>
        <p:nvSpPr>
          <p:cNvPr id="3" name="Text Placeholder 2"/>
          <p:cNvSpPr>
            <a:spLocks noGrp="1"/>
          </p:cNvSpPr>
          <p:nvPr>
            <p:ph type="body" idx="1"/>
          </p:nvPr>
        </p:nvSpPr>
        <p:spPr>
          <a:xfrm>
            <a:off x="831851" y="4589469"/>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A20AD0-9B9C-4550-8E20-8BEEA66C1929}" type="datetime1">
              <a:rPr lang="de-CH" smtClean="0"/>
              <a:t>12.11.2017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460F1A-4B65-4A20-9DB8-9920A00046E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1451553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912063-EBE0-4BD1-B7DF-7E246113BDBD}" type="datetime1">
              <a:rPr lang="de-CH" smtClean="0"/>
              <a:t>12.11.2017</a:t>
            </a:fld>
            <a:endParaRPr lang="en-US"/>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460F1A-4B65-4A20-9DB8-9920A00046ED}" type="slidenum">
              <a:rPr lang="en-US" smtClean="0"/>
              <a:t>‹#›</a:t>
            </a:fld>
            <a:endParaRPr lang="en-US"/>
          </a:p>
        </p:txBody>
      </p:sp>
    </p:spTree>
    <p:extLst>
      <p:ext uri="{BB962C8B-B14F-4D97-AF65-F5344CB8AC3E}">
        <p14:creationId xmlns:p14="http://schemas.microsoft.com/office/powerpoint/2010/main" val="2879969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63" r:id="rId4"/>
    <p:sldLayoutId id="2147483661" r:id="rId5"/>
    <p:sldLayoutId id="2147483662" r:id="rId6"/>
    <p:sldLayoutId id="2147483660" r:id="rId7"/>
    <p:sldLayoutId id="2147483654" r:id="rId8"/>
    <p:sldLayoutId id="2147483651" r:id="rId9"/>
    <p:sldLayoutId id="2147483652" r:id="rId10"/>
    <p:sldLayoutId id="2147483653" r:id="rId11"/>
    <p:sldLayoutId id="2147483656" r:id="rId12"/>
    <p:sldLayoutId id="2147483657" r:id="rId13"/>
    <p:sldLayoutId id="2147483658" r:id="rId14"/>
    <p:sldLayoutId id="2147483659" r:id="rId15"/>
  </p:sldLayoutIdLst>
  <p:hf hdr="0" ftr="0" dt="0"/>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youtube.com/watch?v=9gp73EZdOb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ithub.com/dotnet/coreclr/blob/master/Documentation/project-docs/dotnet-standards.md"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github.com/dotnet/coreclr/blob/107ff5094e987ac97190d159bc6cef012d6a319f/Documentation/botr/ryujit-tutorial.md" TargetMode="Externa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stackoverflow.com/questions/37275421/c-sharp-volatile-read-behavior"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gif"/><Relationship Id="rId5" Type="http://schemas.openxmlformats.org/officeDocument/2006/relationships/image" Target="../media/image66.ico"/><Relationship Id="rId4" Type="http://schemas.openxmlformats.org/officeDocument/2006/relationships/image" Target="../media/image6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hipilev.net/#jmm" TargetMode="Externa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hyperlink" Target="https://youtu.be/noDnSV7NCtw" TargetMode="External"/><Relationship Id="rId4" Type="http://schemas.openxmlformats.org/officeDocument/2006/relationships/image" Target="../media/image2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extLst>
              <a:ext uri="{28A0092B-C50C-407E-A947-70E740481C1C}">
                <a14:useLocalDpi xmlns:a14="http://schemas.microsoft.com/office/drawing/2010/main" val="0"/>
              </a:ext>
            </a:extLst>
          </a:blip>
          <a:srcRect l="27363" t="23589" r="25165" b="25861"/>
          <a:stretch/>
        </p:blipFill>
        <p:spPr>
          <a:xfrm>
            <a:off x="5516544" y="2527159"/>
            <a:ext cx="4340889" cy="3466683"/>
          </a:xfrm>
          <a:prstGeom prst="rect">
            <a:avLst/>
          </a:prstGeom>
        </p:spPr>
      </p:pic>
      <p:sp>
        <p:nvSpPr>
          <p:cNvPr id="4" name="Title 3"/>
          <p:cNvSpPr>
            <a:spLocks noGrp="1"/>
          </p:cNvSpPr>
          <p:nvPr>
            <p:ph type="ctrTitle"/>
          </p:nvPr>
        </p:nvSpPr>
        <p:spPr>
          <a:xfrm>
            <a:off x="1748416" y="1808704"/>
            <a:ext cx="9495691" cy="1175652"/>
          </a:xfrm>
        </p:spPr>
        <p:txBody>
          <a:bodyPr vert="horz" lIns="91440" tIns="45720" rIns="91440" bIns="45720" rtlCol="0" anchor="ctr">
            <a:noAutofit/>
          </a:bodyPr>
          <a:lstStyle/>
          <a:p>
            <a:pPr algn="l"/>
            <a:r>
              <a:rPr lang="ru-RU" sz="6000" b="1" spc="30" dirty="0">
                <a:solidFill>
                  <a:schemeClr val="accent1"/>
                </a:solidFill>
                <a:latin typeface="+mj-lt"/>
                <a:cs typeface="Segoe UI" panose="020B0502040204020203" pitchFamily="34" charset="0"/>
              </a:rPr>
              <a:t>Модель памяти </a:t>
            </a:r>
            <a:r>
              <a:rPr lang="en-US" sz="6000" b="1" spc="30" dirty="0">
                <a:solidFill>
                  <a:schemeClr val="accent1"/>
                </a:solidFill>
                <a:latin typeface="+mj-lt"/>
                <a:cs typeface="Segoe UI" panose="020B0502040204020203" pitchFamily="34" charset="0"/>
              </a:rPr>
              <a:t>.</a:t>
            </a:r>
            <a:r>
              <a:rPr lang="en-US" sz="6000" b="1" spc="30" dirty="0" smtClean="0">
                <a:solidFill>
                  <a:schemeClr val="accent1"/>
                </a:solidFill>
                <a:latin typeface="+mj-lt"/>
                <a:cs typeface="Segoe UI" panose="020B0502040204020203" pitchFamily="34" charset="0"/>
              </a:rPr>
              <a:t>NET</a:t>
            </a:r>
            <a:endParaRPr lang="en-US" sz="6000" b="1" spc="30" dirty="0">
              <a:solidFill>
                <a:schemeClr val="accent1"/>
              </a:solidFill>
              <a:latin typeface="+mj-lt"/>
              <a:cs typeface="Segoe UI" panose="020B0502040204020203" pitchFamily="34" charset="0"/>
            </a:endParaRPr>
          </a:p>
        </p:txBody>
      </p:sp>
      <p:sp>
        <p:nvSpPr>
          <p:cNvPr id="3" name="Прямоугольник 2"/>
          <p:cNvSpPr/>
          <p:nvPr/>
        </p:nvSpPr>
        <p:spPr>
          <a:xfrm>
            <a:off x="3356152" y="3155181"/>
            <a:ext cx="3450705" cy="1828801"/>
          </a:xfrm>
          <a:prstGeom prst="rect">
            <a:avLst/>
          </a:prstGeom>
        </p:spPr>
        <p:txBody>
          <a:bodyPr vert="horz" lIns="91440" tIns="45720" rIns="91440" bIns="45720" rtlCol="0" anchor="ctr">
            <a:noAutofit/>
          </a:bodyPr>
          <a:lstStyle/>
          <a:p>
            <a:pPr defTabSz="914354">
              <a:lnSpc>
                <a:spcPct val="90000"/>
              </a:lnSpc>
              <a:spcBef>
                <a:spcPct val="0"/>
              </a:spcBef>
            </a:pPr>
            <a:r>
              <a:rPr lang="ru-RU" sz="4800" b="1" spc="30" dirty="0">
                <a:solidFill>
                  <a:schemeClr val="bg1">
                    <a:lumMod val="50000"/>
                  </a:schemeClr>
                </a:solidFill>
                <a:latin typeface="+mj-lt"/>
                <a:ea typeface="+mj-ea"/>
                <a:cs typeface="Segoe UI" panose="020B0502040204020203" pitchFamily="34" charset="0"/>
              </a:rPr>
              <a:t>Валерий Петров</a:t>
            </a:r>
            <a:endParaRPr lang="ru-RU" sz="4800" b="1" spc="30" dirty="0">
              <a:solidFill>
                <a:schemeClr val="bg1">
                  <a:lumMod val="50000"/>
                </a:schemeClr>
              </a:solidFill>
              <a:latin typeface="+mj-lt"/>
              <a:ea typeface="+mj-ea"/>
              <a:cs typeface="Segoe UI" panose="020B0502040204020203" pitchFamily="34" charset="0"/>
            </a:endParaRPr>
          </a:p>
        </p:txBody>
      </p:sp>
    </p:spTree>
    <p:extLst>
      <p:ext uri="{BB962C8B-B14F-4D97-AF65-F5344CB8AC3E}">
        <p14:creationId xmlns:p14="http://schemas.microsoft.com/office/powerpoint/2010/main" val="269387947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2746532"/>
            <a:ext cx="10515600" cy="1325563"/>
          </a:xfrm>
        </p:spPr>
        <p:txBody>
          <a:bodyPr vert="horz" lIns="91440" tIns="45720" rIns="91440" bIns="45720" rtlCol="0" anchor="ctr">
            <a:normAutofit/>
          </a:bodyPr>
          <a:lstStyle/>
          <a:p>
            <a:r>
              <a:rPr lang="ru-RU" dirty="0">
                <a:solidFill>
                  <a:schemeClr val="accent1"/>
                </a:solidFill>
              </a:rPr>
              <a:t>Почему они это делают?</a:t>
            </a:r>
            <a:endParaRPr lang="en-US" dirty="0">
              <a:solidFill>
                <a:schemeClr val="accent1"/>
              </a:solidFill>
            </a:endParaRPr>
          </a:p>
        </p:txBody>
      </p:sp>
      <p:sp>
        <p:nvSpPr>
          <p:cNvPr id="2" name="Slide Number Placeholder 1"/>
          <p:cNvSpPr>
            <a:spLocks noGrp="1"/>
          </p:cNvSpPr>
          <p:nvPr>
            <p:ph type="sldNum" sz="quarter" idx="12"/>
          </p:nvPr>
        </p:nvSpPr>
        <p:spPr/>
        <p:txBody>
          <a:bodyPr/>
          <a:lstStyle/>
          <a:p>
            <a:fld id="{62460F1A-4B65-4A20-9DB8-9920A00046ED}" type="slidenum">
              <a:rPr lang="en-US" smtClean="0"/>
              <a:t>10</a:t>
            </a:fld>
            <a:endParaRPr lang="en-US"/>
          </a:p>
        </p:txBody>
      </p:sp>
    </p:spTree>
    <p:extLst>
      <p:ext uri="{BB962C8B-B14F-4D97-AF65-F5344CB8AC3E}">
        <p14:creationId xmlns:p14="http://schemas.microsoft.com/office/powerpoint/2010/main" val="11567840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8"/>
          <p:cNvPicPr>
            <a:picLocks noChangeAspect="1"/>
          </p:cNvPicPr>
          <p:nvPr/>
        </p:nvPicPr>
        <p:blipFill rotWithShape="1">
          <a:blip r:embed="rId2">
            <a:extLst>
              <a:ext uri="{28A0092B-C50C-407E-A947-70E740481C1C}">
                <a14:useLocalDpi xmlns:a14="http://schemas.microsoft.com/office/drawing/2010/main" val="0"/>
              </a:ext>
            </a:extLst>
          </a:blip>
          <a:srcRect l="2399" t="2876" r="2818" b="3776"/>
          <a:stretch/>
        </p:blipFill>
        <p:spPr bwMode="auto">
          <a:xfrm>
            <a:off x="884255" y="1768509"/>
            <a:ext cx="6561574" cy="4347476"/>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6096000" y="2090056"/>
            <a:ext cx="5732585" cy="2381460"/>
          </a:xfrm>
        </p:spPr>
        <p:txBody>
          <a:bodyPr vert="horz" lIns="91440" tIns="45720" rIns="91440" bIns="45720" rtlCol="0">
            <a:normAutofit/>
          </a:bodyPr>
          <a:lstStyle/>
          <a:p>
            <a:pPr marL="534988" indent="-534988">
              <a:lnSpc>
                <a:spcPct val="110000"/>
              </a:lnSpc>
              <a:spcBef>
                <a:spcPts val="0"/>
              </a:spcBef>
              <a:spcAft>
                <a:spcPts val="1200"/>
              </a:spcAft>
              <a:buClr>
                <a:srgbClr val="C00000"/>
              </a:buClr>
              <a:buFont typeface="Segoe UI" panose="020B0502040204020203" pitchFamily="34" charset="0"/>
              <a:buChar char="―"/>
            </a:pPr>
            <a:r>
              <a:rPr lang="ru-RU" sz="3000" dirty="0">
                <a:latin typeface="Segoe UI" panose="020B0502040204020203" pitchFamily="34" charset="0"/>
                <a:cs typeface="Segoe UI" panose="020B0502040204020203" pitchFamily="34" charset="0"/>
              </a:rPr>
              <a:t>Доступ к памяти (долго)</a:t>
            </a:r>
          </a:p>
          <a:p>
            <a:pPr marL="534988" indent="-534988">
              <a:lnSpc>
                <a:spcPct val="110000"/>
              </a:lnSpc>
              <a:spcBef>
                <a:spcPts val="0"/>
              </a:spcBef>
              <a:spcAft>
                <a:spcPts val="1200"/>
              </a:spcAft>
              <a:buClr>
                <a:srgbClr val="C00000"/>
              </a:buClr>
              <a:buFont typeface="Segoe UI" panose="020B0502040204020203" pitchFamily="34" charset="0"/>
              <a:buChar char="―"/>
            </a:pPr>
            <a:r>
              <a:rPr lang="ru-RU" sz="3000" dirty="0">
                <a:latin typeface="Segoe UI" panose="020B0502040204020203" pitchFamily="34" charset="0"/>
                <a:cs typeface="Segoe UI" panose="020B0502040204020203" pitchFamily="34" charset="0"/>
              </a:rPr>
              <a:t>Инвалидация кэша (дорого)</a:t>
            </a:r>
          </a:p>
          <a:p>
            <a:pPr marL="534988" indent="-534988">
              <a:lnSpc>
                <a:spcPct val="110000"/>
              </a:lnSpc>
              <a:spcBef>
                <a:spcPts val="0"/>
              </a:spcBef>
              <a:spcAft>
                <a:spcPts val="1200"/>
              </a:spcAft>
              <a:buClr>
                <a:srgbClr val="C00000"/>
              </a:buClr>
              <a:buFont typeface="Segoe UI" panose="020B0502040204020203" pitchFamily="34" charset="0"/>
              <a:buChar char="―"/>
            </a:pPr>
            <a:r>
              <a:rPr lang="ru-RU" sz="3000" dirty="0">
                <a:latin typeface="Segoe UI" panose="020B0502040204020203" pitchFamily="34" charset="0"/>
                <a:cs typeface="Segoe UI" panose="020B0502040204020203" pitchFamily="34" charset="0"/>
              </a:rPr>
              <a:t>Производительность (</a:t>
            </a:r>
            <a:r>
              <a:rPr lang="en-US" sz="3000" dirty="0">
                <a:latin typeface="Segoe UI" panose="020B0502040204020203" pitchFamily="34" charset="0"/>
                <a:cs typeface="Segoe UI" panose="020B0502040204020203" pitchFamily="34" charset="0"/>
              </a:rPr>
              <a:t>IPC)</a:t>
            </a:r>
          </a:p>
        </p:txBody>
      </p:sp>
      <p:sp>
        <p:nvSpPr>
          <p:cNvPr id="6" name="Title 5"/>
          <p:cNvSpPr>
            <a:spLocks noGrp="1"/>
          </p:cNvSpPr>
          <p:nvPr>
            <p:ph type="title"/>
          </p:nvPr>
        </p:nvSpPr>
        <p:spPr/>
        <p:txBody>
          <a:bodyPr/>
          <a:lstStyle/>
          <a:p>
            <a:r>
              <a:rPr lang="ru-RU" dirty="0">
                <a:solidFill>
                  <a:schemeClr val="accent1"/>
                </a:solidFill>
              </a:rPr>
              <a:t>Почему они это делают?</a:t>
            </a:r>
            <a:endParaRPr lang="en-US" dirty="0">
              <a:solidFill>
                <a:schemeClr val="accent1"/>
              </a:solidFill>
            </a:endParaRPr>
          </a:p>
        </p:txBody>
      </p:sp>
      <p:sp>
        <p:nvSpPr>
          <p:cNvPr id="7" name="TextBox 6"/>
          <p:cNvSpPr txBox="1"/>
          <p:nvPr/>
        </p:nvSpPr>
        <p:spPr>
          <a:xfrm>
            <a:off x="833926" y="6193802"/>
            <a:ext cx="9148274" cy="369332"/>
          </a:xfrm>
          <a:prstGeom prst="rect">
            <a:avLst/>
          </a:prstGeom>
          <a:noFill/>
        </p:spPr>
        <p:txBody>
          <a:bodyPr wrap="square" rtlCol="0">
            <a:spAutoFit/>
          </a:bodyPr>
          <a:lstStyle/>
          <a:p>
            <a:r>
              <a:rPr lang="en-US" i="1" dirty="0">
                <a:solidFill>
                  <a:schemeClr val="bg1">
                    <a:lumMod val="50000"/>
                  </a:schemeClr>
                </a:solidFill>
              </a:rPr>
              <a:t>https://software.intel.com/sites/default/files/m/d/4/1/d/8/286501_286501.gif</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62460F1A-4B65-4A20-9DB8-9920A00046ED}" type="slidenum">
              <a:rPr lang="en-US" smtClean="0"/>
              <a:t>11</a:t>
            </a:fld>
            <a:endParaRPr lang="en-US"/>
          </a:p>
        </p:txBody>
      </p:sp>
    </p:spTree>
    <p:extLst>
      <p:ext uri="{BB962C8B-B14F-4D97-AF65-F5344CB8AC3E}">
        <p14:creationId xmlns:p14="http://schemas.microsoft.com/office/powerpoint/2010/main" val="10170601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dirty="0">
                <a:solidFill>
                  <a:schemeClr val="accent1"/>
                </a:solidFill>
              </a:rPr>
              <a:t>Почему они это делают?</a:t>
            </a:r>
            <a:endParaRPr lang="en-US" dirty="0">
              <a:solidFill>
                <a:schemeClr val="accent1"/>
              </a:solidFill>
            </a:endParaRPr>
          </a:p>
        </p:txBody>
      </p:sp>
      <p:pic>
        <p:nvPicPr>
          <p:cNvPr id="9" name="Picture 8"/>
          <p:cNvPicPr>
            <a:picLocks noChangeAspect="1"/>
          </p:cNvPicPr>
          <p:nvPr/>
        </p:nvPicPr>
        <p:blipFill>
          <a:blip r:embed="rId2"/>
          <a:stretch>
            <a:fillRect/>
          </a:stretch>
        </p:blipFill>
        <p:spPr>
          <a:xfrm>
            <a:off x="895350" y="2866236"/>
            <a:ext cx="10401300" cy="2314575"/>
          </a:xfrm>
          <a:prstGeom prst="rect">
            <a:avLst/>
          </a:prstGeom>
        </p:spPr>
      </p:pic>
      <p:sp>
        <p:nvSpPr>
          <p:cNvPr id="11" name="TextBox 10"/>
          <p:cNvSpPr txBox="1"/>
          <p:nvPr/>
        </p:nvSpPr>
        <p:spPr>
          <a:xfrm>
            <a:off x="895350" y="1593842"/>
            <a:ext cx="8945238" cy="1077218"/>
          </a:xfrm>
          <a:prstGeom prst="rect">
            <a:avLst/>
          </a:prstGeom>
          <a:noFill/>
        </p:spPr>
        <p:txBody>
          <a:bodyPr wrap="square" rtlCol="0">
            <a:spAutoFit/>
          </a:bodyPr>
          <a:lstStyle/>
          <a:p>
            <a:r>
              <a:rPr lang="ru-RU" sz="3200" dirty="0"/>
              <a:t>Раньше инструкции исполнялись последовательно</a:t>
            </a:r>
            <a:endParaRPr lang="en-US" sz="3200" dirty="0"/>
          </a:p>
        </p:txBody>
      </p:sp>
      <p:sp>
        <p:nvSpPr>
          <p:cNvPr id="2" name="TextBox 1"/>
          <p:cNvSpPr txBox="1"/>
          <p:nvPr/>
        </p:nvSpPr>
        <p:spPr>
          <a:xfrm>
            <a:off x="838200" y="5300828"/>
            <a:ext cx="8017451" cy="369332"/>
          </a:xfrm>
          <a:prstGeom prst="rect">
            <a:avLst/>
          </a:prstGeom>
          <a:noFill/>
        </p:spPr>
        <p:txBody>
          <a:bodyPr wrap="none" rtlCol="0">
            <a:spAutoFit/>
          </a:bodyPr>
          <a:lstStyle/>
          <a:p>
            <a:r>
              <a:rPr lang="en-US" i="1" dirty="0">
                <a:solidFill>
                  <a:schemeClr val="bg1">
                    <a:lumMod val="50000"/>
                  </a:schemeClr>
                </a:solidFill>
              </a:rPr>
              <a:t>http://www.slideshare.net/nithilgeorge/2010-1002-intro-to-microprocessors1</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62460F1A-4B65-4A20-9DB8-9920A00046ED}" type="slidenum">
              <a:rPr lang="en-US" smtClean="0"/>
              <a:t>12</a:t>
            </a:fld>
            <a:endParaRPr lang="en-US"/>
          </a:p>
        </p:txBody>
      </p:sp>
    </p:spTree>
    <p:extLst>
      <p:ext uri="{BB962C8B-B14F-4D97-AF65-F5344CB8AC3E}">
        <p14:creationId xmlns:p14="http://schemas.microsoft.com/office/powerpoint/2010/main" val="29941111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dirty="0">
                <a:solidFill>
                  <a:srgbClr val="00B0F0"/>
                </a:solidFill>
              </a:rPr>
              <a:t>Почему они это делают?</a:t>
            </a:r>
            <a:endParaRPr lang="en-US" dirty="0">
              <a:solidFill>
                <a:srgbClr val="00B0F0"/>
              </a:solidFill>
            </a:endParaRPr>
          </a:p>
        </p:txBody>
      </p:sp>
      <p:pic>
        <p:nvPicPr>
          <p:cNvPr id="7" name="Picture 6"/>
          <p:cNvPicPr>
            <a:picLocks noChangeAspect="1"/>
          </p:cNvPicPr>
          <p:nvPr/>
        </p:nvPicPr>
        <p:blipFill>
          <a:blip r:embed="rId2"/>
          <a:stretch>
            <a:fillRect/>
          </a:stretch>
        </p:blipFill>
        <p:spPr>
          <a:xfrm>
            <a:off x="881062" y="2295622"/>
            <a:ext cx="10429875" cy="4038600"/>
          </a:xfrm>
          <a:prstGeom prst="rect">
            <a:avLst/>
          </a:prstGeom>
        </p:spPr>
      </p:pic>
      <p:sp>
        <p:nvSpPr>
          <p:cNvPr id="10" name="TextBox 9"/>
          <p:cNvSpPr txBox="1"/>
          <p:nvPr/>
        </p:nvSpPr>
        <p:spPr>
          <a:xfrm>
            <a:off x="838200" y="1377646"/>
            <a:ext cx="4754635" cy="553998"/>
          </a:xfrm>
          <a:prstGeom prst="rect">
            <a:avLst/>
          </a:prstGeom>
          <a:noFill/>
        </p:spPr>
        <p:txBody>
          <a:bodyPr wrap="none" rtlCol="0">
            <a:spAutoFit/>
          </a:bodyPr>
          <a:lstStyle/>
          <a:p>
            <a:r>
              <a:rPr lang="ru-RU" sz="3000" dirty="0">
                <a:solidFill>
                  <a:srgbClr val="235488"/>
                </a:solidFill>
              </a:rPr>
              <a:t>Затем появился конвейер</a:t>
            </a:r>
            <a:endParaRPr lang="en-US" sz="3000" dirty="0">
              <a:solidFill>
                <a:srgbClr val="235488"/>
              </a:solidFill>
            </a:endParaRPr>
          </a:p>
        </p:txBody>
      </p:sp>
      <p:sp>
        <p:nvSpPr>
          <p:cNvPr id="8" name="TextBox 7"/>
          <p:cNvSpPr txBox="1"/>
          <p:nvPr/>
        </p:nvSpPr>
        <p:spPr>
          <a:xfrm>
            <a:off x="881062" y="6301864"/>
            <a:ext cx="8017451" cy="369332"/>
          </a:xfrm>
          <a:prstGeom prst="rect">
            <a:avLst/>
          </a:prstGeom>
          <a:noFill/>
        </p:spPr>
        <p:txBody>
          <a:bodyPr wrap="none" rtlCol="0">
            <a:spAutoFit/>
          </a:bodyPr>
          <a:lstStyle>
            <a:defPPr>
              <a:defRPr lang="de-DE"/>
            </a:defPPr>
            <a:lvl1pPr>
              <a:defRPr i="1">
                <a:solidFill>
                  <a:schemeClr val="bg1">
                    <a:lumMod val="50000"/>
                  </a:schemeClr>
                </a:solidFill>
              </a:defRPr>
            </a:lvl1pPr>
          </a:lstStyle>
          <a:p>
            <a:r>
              <a:rPr lang="en-US" dirty="0"/>
              <a:t>http://www.slideshare.net/nithilgeorge/2010-1002-intro-to-microprocessors1</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13</a:t>
            </a:fld>
            <a:endParaRPr lang="en-US"/>
          </a:p>
        </p:txBody>
      </p:sp>
    </p:spTree>
    <p:extLst>
      <p:ext uri="{BB962C8B-B14F-4D97-AF65-F5344CB8AC3E}">
        <p14:creationId xmlns:p14="http://schemas.microsoft.com/office/powerpoint/2010/main" val="35360306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dirty="0">
                <a:solidFill>
                  <a:srgbClr val="00B0F0"/>
                </a:solidFill>
              </a:rPr>
              <a:t>Почему они это делают?</a:t>
            </a:r>
            <a:endParaRPr lang="en-US" dirty="0">
              <a:solidFill>
                <a:srgbClr val="00B0F0"/>
              </a:solidFill>
            </a:endParaRPr>
          </a:p>
        </p:txBody>
      </p:sp>
      <p:pic>
        <p:nvPicPr>
          <p:cNvPr id="8" name="Picture 7"/>
          <p:cNvPicPr>
            <a:picLocks noChangeAspect="1"/>
          </p:cNvPicPr>
          <p:nvPr/>
        </p:nvPicPr>
        <p:blipFill>
          <a:blip r:embed="rId2"/>
          <a:stretch>
            <a:fillRect/>
          </a:stretch>
        </p:blipFill>
        <p:spPr>
          <a:xfrm>
            <a:off x="900112" y="2365364"/>
            <a:ext cx="10391775" cy="3981450"/>
          </a:xfrm>
          <a:prstGeom prst="rect">
            <a:avLst/>
          </a:prstGeom>
        </p:spPr>
      </p:pic>
      <p:sp>
        <p:nvSpPr>
          <p:cNvPr id="10" name="TextBox 9"/>
          <p:cNvSpPr txBox="1"/>
          <p:nvPr/>
        </p:nvSpPr>
        <p:spPr>
          <a:xfrm>
            <a:off x="838200" y="1492414"/>
            <a:ext cx="11125225" cy="553998"/>
          </a:xfrm>
          <a:prstGeom prst="rect">
            <a:avLst/>
          </a:prstGeom>
          <a:noFill/>
        </p:spPr>
        <p:txBody>
          <a:bodyPr wrap="none" rtlCol="0">
            <a:spAutoFit/>
          </a:bodyPr>
          <a:lstStyle>
            <a:defPPr>
              <a:defRPr lang="de-DE"/>
            </a:defPPr>
            <a:lvl1pPr>
              <a:defRPr sz="3200"/>
            </a:lvl1pPr>
          </a:lstStyle>
          <a:p>
            <a:r>
              <a:rPr lang="ru-RU" sz="3000" dirty="0">
                <a:solidFill>
                  <a:srgbClr val="235488"/>
                </a:solidFill>
              </a:rPr>
              <a:t>Но инструкции всё равно исполнялись в порядке следования</a:t>
            </a:r>
            <a:endParaRPr lang="en-US" sz="3000" dirty="0">
              <a:solidFill>
                <a:srgbClr val="235488"/>
              </a:solidFill>
            </a:endParaRPr>
          </a:p>
        </p:txBody>
      </p:sp>
      <p:sp>
        <p:nvSpPr>
          <p:cNvPr id="9" name="TextBox 8"/>
          <p:cNvSpPr txBox="1"/>
          <p:nvPr/>
        </p:nvSpPr>
        <p:spPr>
          <a:xfrm>
            <a:off x="839788" y="6361691"/>
            <a:ext cx="7833491" cy="369332"/>
          </a:xfrm>
          <a:prstGeom prst="rect">
            <a:avLst/>
          </a:prstGeom>
          <a:noFill/>
        </p:spPr>
        <p:txBody>
          <a:bodyPr wrap="none" rtlCol="0">
            <a:spAutoFit/>
          </a:bodyPr>
          <a:lstStyle>
            <a:defPPr>
              <a:defRPr lang="de-DE"/>
            </a:defPPr>
            <a:lvl1pPr>
              <a:defRPr i="1">
                <a:solidFill>
                  <a:schemeClr val="bg1">
                    <a:lumMod val="50000"/>
                  </a:schemeClr>
                </a:solidFill>
              </a:defRPr>
            </a:lvl1pPr>
          </a:lstStyle>
          <a:p>
            <a:r>
              <a:rPr lang="en-US" dirty="0"/>
              <a:t>http://www.slideshare.net/nithilgeorge/2010-1002-intro-to-microprocessors1</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14</a:t>
            </a:fld>
            <a:endParaRPr lang="en-US"/>
          </a:p>
        </p:txBody>
      </p:sp>
    </p:spTree>
    <p:extLst>
      <p:ext uri="{BB962C8B-B14F-4D97-AF65-F5344CB8AC3E}">
        <p14:creationId xmlns:p14="http://schemas.microsoft.com/office/powerpoint/2010/main" val="30571943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dirty="0">
                <a:solidFill>
                  <a:srgbClr val="00B0F0"/>
                </a:solidFill>
              </a:rPr>
              <a:t>Почему они это делают?</a:t>
            </a:r>
            <a:endParaRPr lang="en-US" dirty="0">
              <a:solidFill>
                <a:srgbClr val="00B0F0"/>
              </a:solidFill>
            </a:endParaRPr>
          </a:p>
        </p:txBody>
      </p:sp>
      <p:pic>
        <p:nvPicPr>
          <p:cNvPr id="7" name="Picture 6"/>
          <p:cNvPicPr>
            <a:picLocks noChangeAspect="1"/>
          </p:cNvPicPr>
          <p:nvPr/>
        </p:nvPicPr>
        <p:blipFill>
          <a:blip r:embed="rId2"/>
          <a:stretch>
            <a:fillRect/>
          </a:stretch>
        </p:blipFill>
        <p:spPr>
          <a:xfrm>
            <a:off x="838200" y="2032799"/>
            <a:ext cx="10420350" cy="3981450"/>
          </a:xfrm>
          <a:prstGeom prst="rect">
            <a:avLst/>
          </a:prstGeom>
        </p:spPr>
      </p:pic>
      <p:sp>
        <p:nvSpPr>
          <p:cNvPr id="10" name="TextBox 9"/>
          <p:cNvSpPr txBox="1"/>
          <p:nvPr/>
        </p:nvSpPr>
        <p:spPr>
          <a:xfrm>
            <a:off x="838200" y="1492414"/>
            <a:ext cx="11141704" cy="553998"/>
          </a:xfrm>
          <a:prstGeom prst="rect">
            <a:avLst/>
          </a:prstGeom>
          <a:noFill/>
        </p:spPr>
        <p:txBody>
          <a:bodyPr wrap="none" rtlCol="0">
            <a:spAutoFit/>
          </a:bodyPr>
          <a:lstStyle/>
          <a:p>
            <a:r>
              <a:rPr lang="ru-RU" sz="3000" dirty="0">
                <a:solidFill>
                  <a:srgbClr val="235488"/>
                </a:solidFill>
              </a:rPr>
              <a:t>Затем произошло массовое внедрение </a:t>
            </a:r>
            <a:r>
              <a:rPr lang="en-US" sz="3000" dirty="0">
                <a:solidFill>
                  <a:srgbClr val="235488"/>
                </a:solidFill>
              </a:rPr>
              <a:t>out-of-order execution</a:t>
            </a:r>
          </a:p>
        </p:txBody>
      </p:sp>
      <p:sp>
        <p:nvSpPr>
          <p:cNvPr id="2" name="Slide Number Placeholder 1"/>
          <p:cNvSpPr>
            <a:spLocks noGrp="1"/>
          </p:cNvSpPr>
          <p:nvPr>
            <p:ph type="sldNum" sz="quarter" idx="12"/>
          </p:nvPr>
        </p:nvSpPr>
        <p:spPr/>
        <p:txBody>
          <a:bodyPr/>
          <a:lstStyle/>
          <a:p>
            <a:fld id="{62460F1A-4B65-4A20-9DB8-9920A00046ED}" type="slidenum">
              <a:rPr lang="en-US" smtClean="0"/>
              <a:t>15</a:t>
            </a:fld>
            <a:endParaRPr lang="en-US"/>
          </a:p>
        </p:txBody>
      </p:sp>
      <p:sp>
        <p:nvSpPr>
          <p:cNvPr id="3" name="Прямоугольник 2"/>
          <p:cNvSpPr/>
          <p:nvPr/>
        </p:nvSpPr>
        <p:spPr>
          <a:xfrm>
            <a:off x="838200" y="6211669"/>
            <a:ext cx="7666779" cy="369332"/>
          </a:xfrm>
          <a:prstGeom prst="rect">
            <a:avLst/>
          </a:prstGeom>
          <a:noFill/>
        </p:spPr>
        <p:txBody>
          <a:bodyPr wrap="none" rtlCol="0">
            <a:spAutoFit/>
          </a:bodyPr>
          <a:lstStyle/>
          <a:p>
            <a:r>
              <a:rPr lang="ru-RU" i="1" dirty="0">
                <a:solidFill>
                  <a:schemeClr val="bg1">
                    <a:lumMod val="50000"/>
                  </a:schemeClr>
                </a:solidFill>
              </a:rPr>
              <a:t>http://ww.slideshare.net/nithilgeorge/2010-1002-intro-to-microprocessors1</a:t>
            </a:r>
            <a:endParaRPr lang="ru-RU" i="1" dirty="0">
              <a:solidFill>
                <a:schemeClr val="bg1">
                  <a:lumMod val="50000"/>
                </a:schemeClr>
              </a:solidFill>
            </a:endParaRPr>
          </a:p>
        </p:txBody>
      </p:sp>
    </p:spTree>
    <p:extLst>
      <p:ext uri="{BB962C8B-B14F-4D97-AF65-F5344CB8AC3E}">
        <p14:creationId xmlns:p14="http://schemas.microsoft.com/office/powerpoint/2010/main" val="2856061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vert="horz" lIns="91440" tIns="45720" rIns="91440" bIns="45720" rtlCol="0">
            <a:normAutofit/>
          </a:bodyPr>
          <a:lstStyle/>
          <a:p>
            <a:pPr marL="534988" indent="-534988">
              <a:lnSpc>
                <a:spcPct val="110000"/>
              </a:lnSpc>
              <a:spcBef>
                <a:spcPts val="0"/>
              </a:spcBef>
              <a:spcAft>
                <a:spcPts val="1200"/>
              </a:spcAft>
              <a:buClr>
                <a:srgbClr val="C00000"/>
              </a:buClr>
              <a:buFont typeface="Segoe UI" panose="020B0502040204020203" pitchFamily="34" charset="0"/>
              <a:buChar char="―"/>
            </a:pPr>
            <a:r>
              <a:rPr lang="ru-RU" sz="3000" dirty="0" err="1">
                <a:latin typeface="Segoe UI" panose="020B0502040204020203" pitchFamily="34" charset="0"/>
                <a:cs typeface="Segoe UI" panose="020B0502040204020203" pitchFamily="34" charset="0"/>
              </a:rPr>
              <a:t>Компиляторщики</a:t>
            </a:r>
            <a:r>
              <a:rPr lang="ru-RU" sz="3000" dirty="0">
                <a:latin typeface="Segoe UI" panose="020B0502040204020203" pitchFamily="34" charset="0"/>
                <a:cs typeface="Segoe UI" panose="020B0502040204020203" pitchFamily="34" charset="0"/>
              </a:rPr>
              <a:t> хотят делать клёвые оптимизации</a:t>
            </a:r>
          </a:p>
          <a:p>
            <a:pPr marL="534988" indent="-534988">
              <a:lnSpc>
                <a:spcPct val="110000"/>
              </a:lnSpc>
              <a:spcBef>
                <a:spcPts val="0"/>
              </a:spcBef>
              <a:spcAft>
                <a:spcPts val="1200"/>
              </a:spcAft>
              <a:buClr>
                <a:srgbClr val="C00000"/>
              </a:buClr>
              <a:buFont typeface="Segoe UI" panose="020B0502040204020203" pitchFamily="34" charset="0"/>
              <a:buChar char="―"/>
            </a:pPr>
            <a:r>
              <a:rPr lang="ru-RU" sz="3000" dirty="0">
                <a:latin typeface="Segoe UI" panose="020B0502040204020203" pitchFamily="34" charset="0"/>
                <a:cs typeface="Segoe UI" panose="020B0502040204020203" pitchFamily="34" charset="0"/>
              </a:rPr>
              <a:t>Производители </a:t>
            </a:r>
            <a:r>
              <a:rPr lang="en-US" sz="3000" dirty="0">
                <a:latin typeface="Segoe UI" panose="020B0502040204020203" pitchFamily="34" charset="0"/>
                <a:cs typeface="Segoe UI" panose="020B0502040204020203" pitchFamily="34" charset="0"/>
              </a:rPr>
              <a:t>CPU</a:t>
            </a:r>
            <a:r>
              <a:rPr lang="ru-RU" sz="3000" dirty="0">
                <a:latin typeface="Segoe UI" panose="020B0502040204020203" pitchFamily="34" charset="0"/>
                <a:cs typeface="Segoe UI" panose="020B0502040204020203" pitchFamily="34" charset="0"/>
              </a:rPr>
              <a:t> хотят делать больше за те же такты</a:t>
            </a:r>
            <a:endParaRPr lang="en-US" sz="3000" dirty="0">
              <a:latin typeface="Segoe UI" panose="020B0502040204020203" pitchFamily="34" charset="0"/>
              <a:cs typeface="Segoe UI" panose="020B0502040204020203" pitchFamily="34" charset="0"/>
            </a:endParaRPr>
          </a:p>
        </p:txBody>
      </p:sp>
      <p:sp>
        <p:nvSpPr>
          <p:cNvPr id="3" name="Slide Number Placeholder 2"/>
          <p:cNvSpPr>
            <a:spLocks noGrp="1"/>
          </p:cNvSpPr>
          <p:nvPr>
            <p:ph type="sldNum" sz="quarter" idx="12"/>
          </p:nvPr>
        </p:nvSpPr>
        <p:spPr/>
        <p:txBody>
          <a:bodyPr/>
          <a:lstStyle/>
          <a:p>
            <a:fld id="{62460F1A-4B65-4A20-9DB8-9920A00046ED}" type="slidenum">
              <a:rPr lang="en-US" smtClean="0"/>
              <a:t>16</a:t>
            </a:fld>
            <a:endParaRPr lang="en-US"/>
          </a:p>
        </p:txBody>
      </p:sp>
      <p:sp>
        <p:nvSpPr>
          <p:cNvPr id="4" name="Title 3"/>
          <p:cNvSpPr>
            <a:spLocks noGrp="1"/>
          </p:cNvSpPr>
          <p:nvPr>
            <p:ph type="title"/>
          </p:nvPr>
        </p:nvSpPr>
        <p:spPr/>
        <p:txBody>
          <a:bodyPr/>
          <a:lstStyle/>
          <a:p>
            <a:r>
              <a:rPr lang="ru-RU" dirty="0">
                <a:solidFill>
                  <a:srgbClr val="00B0F0"/>
                </a:solidFill>
              </a:rPr>
              <a:t>Почему они это делают?</a:t>
            </a:r>
            <a:endParaRPr lang="en-US" dirty="0">
              <a:solidFill>
                <a:srgbClr val="00B0F0"/>
              </a:solidFill>
            </a:endParaRPr>
          </a:p>
        </p:txBody>
      </p:sp>
    </p:spTree>
    <p:extLst>
      <p:ext uri="{BB962C8B-B14F-4D97-AF65-F5344CB8AC3E}">
        <p14:creationId xmlns:p14="http://schemas.microsoft.com/office/powerpoint/2010/main" val="1196479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838199" y="2227587"/>
            <a:ext cx="10515600" cy="2518085"/>
          </a:xfrm>
          <a:prstGeom prst="rect">
            <a:avLst/>
          </a:prstGeom>
        </p:spPr>
      </p:pic>
      <p:sp>
        <p:nvSpPr>
          <p:cNvPr id="6" name="Title 5"/>
          <p:cNvSpPr>
            <a:spLocks noGrp="1"/>
          </p:cNvSpPr>
          <p:nvPr>
            <p:ph type="title"/>
          </p:nvPr>
        </p:nvSpPr>
        <p:spPr/>
        <p:txBody>
          <a:bodyPr>
            <a:normAutofit/>
          </a:bodyPr>
          <a:lstStyle/>
          <a:p>
            <a:r>
              <a:rPr lang="ru-RU" dirty="0">
                <a:solidFill>
                  <a:srgbClr val="00B0F0"/>
                </a:solidFill>
              </a:rPr>
              <a:t>Разные архитектуры</a:t>
            </a:r>
            <a:r>
              <a:rPr lang="en-US" dirty="0">
                <a:solidFill>
                  <a:srgbClr val="00B0F0"/>
                </a:solidFill>
              </a:rPr>
              <a:t/>
            </a:r>
            <a:br>
              <a:rPr lang="en-US" dirty="0">
                <a:solidFill>
                  <a:srgbClr val="00B0F0"/>
                </a:solidFill>
              </a:rPr>
            </a:br>
            <a:r>
              <a:rPr lang="en-US" dirty="0">
                <a:solidFill>
                  <a:srgbClr val="00B0F0"/>
                </a:solidFill>
              </a:rPr>
              <a:t>Hardware memory model</a:t>
            </a:r>
          </a:p>
        </p:txBody>
      </p:sp>
      <p:sp>
        <p:nvSpPr>
          <p:cNvPr id="2" name="Rectangle 1"/>
          <p:cNvSpPr/>
          <p:nvPr/>
        </p:nvSpPr>
        <p:spPr>
          <a:xfrm>
            <a:off x="744628" y="4997016"/>
            <a:ext cx="4995278" cy="369332"/>
          </a:xfrm>
          <a:prstGeom prst="rect">
            <a:avLst/>
          </a:prstGeom>
          <a:noFill/>
        </p:spPr>
        <p:txBody>
          <a:bodyPr wrap="none" rtlCol="0">
            <a:spAutoFit/>
          </a:bodyPr>
          <a:lstStyle/>
          <a:p>
            <a:r>
              <a:rPr lang="en-US" i="1" dirty="0">
                <a:solidFill>
                  <a:schemeClr val="bg1">
                    <a:lumMod val="50000"/>
                  </a:schemeClr>
                </a:solidFill>
              </a:rPr>
              <a:t>https://en.wikipedia.org/wiki/Memory_ordering</a:t>
            </a:r>
            <a:endParaRPr lang="en-US" i="1" dirty="0">
              <a:solidFill>
                <a:schemeClr val="bg1">
                  <a:lumMod val="50000"/>
                </a:schemeClr>
              </a:solidFill>
            </a:endParaRPr>
          </a:p>
        </p:txBody>
      </p:sp>
      <p:sp>
        <p:nvSpPr>
          <p:cNvPr id="3" name="Slide Number Placeholder 2"/>
          <p:cNvSpPr>
            <a:spLocks noGrp="1"/>
          </p:cNvSpPr>
          <p:nvPr>
            <p:ph type="sldNum" sz="quarter" idx="12"/>
          </p:nvPr>
        </p:nvSpPr>
        <p:spPr/>
        <p:txBody>
          <a:bodyPr/>
          <a:lstStyle/>
          <a:p>
            <a:fld id="{62460F1A-4B65-4A20-9DB8-9920A00046ED}" type="slidenum">
              <a:rPr lang="en-US" smtClean="0"/>
              <a:t>17</a:t>
            </a:fld>
            <a:endParaRPr lang="en-US"/>
          </a:p>
        </p:txBody>
      </p:sp>
    </p:spTree>
    <p:extLst>
      <p:ext uri="{BB962C8B-B14F-4D97-AF65-F5344CB8AC3E}">
        <p14:creationId xmlns:p14="http://schemas.microsoft.com/office/powerpoint/2010/main" val="62053271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dirty="0">
                <a:solidFill>
                  <a:srgbClr val="00B0F0"/>
                </a:solidFill>
              </a:rPr>
              <a:t>Разные архитектуры</a:t>
            </a:r>
            <a:endParaRPr lang="en-US" dirty="0">
              <a:solidFill>
                <a:srgbClr val="00B0F0"/>
              </a:solidFill>
            </a:endParaRPr>
          </a:p>
        </p:txBody>
      </p:sp>
      <p:sp>
        <p:nvSpPr>
          <p:cNvPr id="3" name="Slide Number Placeholder 2"/>
          <p:cNvSpPr>
            <a:spLocks noGrp="1"/>
          </p:cNvSpPr>
          <p:nvPr>
            <p:ph type="sldNum" sz="quarter" idx="12"/>
          </p:nvPr>
        </p:nvSpPr>
        <p:spPr/>
        <p:txBody>
          <a:bodyPr/>
          <a:lstStyle/>
          <a:p>
            <a:fld id="{62460F1A-4B65-4A20-9DB8-9920A00046ED}" type="slidenum">
              <a:rPr lang="en-US" smtClean="0"/>
              <a:t>18</a:t>
            </a:fld>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735331925"/>
              </p:ext>
            </p:extLst>
          </p:nvPr>
        </p:nvGraphicFramePr>
        <p:xfrm>
          <a:off x="838198" y="2248854"/>
          <a:ext cx="10094408" cy="3289800"/>
        </p:xfrm>
        <a:graphic>
          <a:graphicData uri="http://schemas.openxmlformats.org/drawingml/2006/table">
            <a:tbl>
              <a:tblPr/>
              <a:tblGrid>
                <a:gridCol w="5300111">
                  <a:extLst>
                    <a:ext uri="{9D8B030D-6E8A-4147-A177-3AD203B41FA5}">
                      <a16:colId xmlns:a16="http://schemas.microsoft.com/office/drawing/2014/main" val="879622851"/>
                    </a:ext>
                  </a:extLst>
                </a:gridCol>
                <a:gridCol w="2275115">
                  <a:extLst>
                    <a:ext uri="{9D8B030D-6E8A-4147-A177-3AD203B41FA5}">
                      <a16:colId xmlns:a16="http://schemas.microsoft.com/office/drawing/2014/main" val="1160855650"/>
                    </a:ext>
                  </a:extLst>
                </a:gridCol>
                <a:gridCol w="2519182">
                  <a:extLst>
                    <a:ext uri="{9D8B030D-6E8A-4147-A177-3AD203B41FA5}">
                      <a16:colId xmlns:a16="http://schemas.microsoft.com/office/drawing/2014/main" val="1082753078"/>
                    </a:ext>
                  </a:extLst>
                </a:gridCol>
              </a:tblGrid>
              <a:tr h="549094">
                <a:tc>
                  <a:txBody>
                    <a:bodyPr/>
                    <a:lstStyle/>
                    <a:p>
                      <a:pPr algn="l" fontAlgn="b"/>
                      <a:r>
                        <a:rPr lang="en-US" sz="2900" b="1" i="0" u="none" strike="noStrike" dirty="0">
                          <a:solidFill>
                            <a:srgbClr val="000000"/>
                          </a:solidFill>
                          <a:effectLst/>
                          <a:latin typeface="Segoe UI Semibold" panose="020B0702040204020203" pitchFamily="34" charset="0"/>
                          <a:cs typeface="Segoe UI Semibold" panose="020B0702040204020203" pitchFamily="34" charset="0"/>
                        </a:rPr>
                        <a:t>Type</a:t>
                      </a:r>
                    </a:p>
                  </a:txBody>
                  <a:tcPr marL="216000" marR="216000" marT="108000" marB="108000" anchor="b">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algn="ctr" fontAlgn="ctr"/>
                      <a:r>
                        <a:rPr lang="en-US" sz="2900" b="1" i="0" u="none" strike="noStrike" dirty="0">
                          <a:solidFill>
                            <a:srgbClr val="000000"/>
                          </a:solidFill>
                          <a:effectLst/>
                          <a:latin typeface="Segoe UI Semibold" panose="020B0702040204020203" pitchFamily="34" charset="0"/>
                          <a:cs typeface="Segoe UI Semibold" panose="020B0702040204020203" pitchFamily="34" charset="0"/>
                        </a:rPr>
                        <a:t>ARM</a:t>
                      </a:r>
                    </a:p>
                  </a:txBody>
                  <a:tcPr marL="216000" marR="216000" marT="108000" marB="108000" anchor="ctr">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algn="ctr" fontAlgn="b"/>
                      <a:r>
                        <a:rPr lang="en-US" sz="2900" b="1" i="0" u="none" strike="noStrike" dirty="0">
                          <a:solidFill>
                            <a:srgbClr val="000000"/>
                          </a:solidFill>
                          <a:effectLst/>
                          <a:latin typeface="Segoe UI Semibold" panose="020B0702040204020203" pitchFamily="34" charset="0"/>
                          <a:cs typeface="Segoe UI Semibold" panose="020B0702040204020203" pitchFamily="34" charset="0"/>
                        </a:rPr>
                        <a:t>x86, AMD64</a:t>
                      </a:r>
                    </a:p>
                  </a:txBody>
                  <a:tcPr marL="216000" marR="216000" marT="108000" marB="108000" anchor="b">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extLst>
                  <a:ext uri="{0D108BD9-81ED-4DB2-BD59-A6C34878D82A}">
                    <a16:rowId xmlns:a16="http://schemas.microsoft.com/office/drawing/2014/main" val="1989265652"/>
                  </a:ext>
                </a:extLst>
              </a:tr>
              <a:tr h="549094">
                <a:tc>
                  <a:txBody>
                    <a:bodyPr/>
                    <a:lstStyle/>
                    <a:p>
                      <a:pPr algn="l" fontAlgn="b"/>
                      <a:r>
                        <a:rPr lang="en-US" sz="2900" b="0" i="0" u="none" strike="noStrike" dirty="0">
                          <a:solidFill>
                            <a:srgbClr val="000000"/>
                          </a:solidFill>
                          <a:effectLst/>
                          <a:latin typeface="+mn-lt"/>
                        </a:rPr>
                        <a:t>Loads reordered after loads</a:t>
                      </a:r>
                    </a:p>
                  </a:txBody>
                  <a:tcPr marL="216000" marR="216000" marT="108000" marB="108000" anchor="b">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algn="ctr" fontAlgn="b"/>
                      <a:r>
                        <a:rPr lang="en-US" sz="2900" b="0" i="0" u="none" strike="noStrike" dirty="0">
                          <a:solidFill>
                            <a:srgbClr val="9C0006"/>
                          </a:solidFill>
                          <a:effectLst/>
                          <a:latin typeface="+mn-lt"/>
                        </a:rPr>
                        <a:t> YES</a:t>
                      </a:r>
                    </a:p>
                  </a:txBody>
                  <a:tcPr marL="216000" marR="216000" marT="108000" marB="108000" anchor="b">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FFC7CE"/>
                    </a:solidFill>
                  </a:tcPr>
                </a:tc>
                <a:tc>
                  <a:txBody>
                    <a:bodyPr/>
                    <a:lstStyle/>
                    <a:p>
                      <a:pPr algn="ctr" fontAlgn="b"/>
                      <a:r>
                        <a:rPr lang="en-US" sz="2900" b="0" i="0" u="none" strike="noStrike" dirty="0">
                          <a:solidFill>
                            <a:srgbClr val="006100"/>
                          </a:solidFill>
                          <a:effectLst/>
                          <a:latin typeface="+mn-lt"/>
                        </a:rPr>
                        <a:t> NO</a:t>
                      </a:r>
                    </a:p>
                  </a:txBody>
                  <a:tcPr marL="216000" marR="216000" marT="108000" marB="108000" anchor="b">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C6EFCE"/>
                    </a:solidFill>
                  </a:tcPr>
                </a:tc>
                <a:extLst>
                  <a:ext uri="{0D108BD9-81ED-4DB2-BD59-A6C34878D82A}">
                    <a16:rowId xmlns:a16="http://schemas.microsoft.com/office/drawing/2014/main" val="451737364"/>
                  </a:ext>
                </a:extLst>
              </a:tr>
              <a:tr h="549094">
                <a:tc>
                  <a:txBody>
                    <a:bodyPr/>
                    <a:lstStyle/>
                    <a:p>
                      <a:pPr algn="l" fontAlgn="b"/>
                      <a:r>
                        <a:rPr lang="en-US" sz="2900" b="0" i="0" u="none" strike="noStrike" dirty="0">
                          <a:solidFill>
                            <a:srgbClr val="000000"/>
                          </a:solidFill>
                          <a:effectLst/>
                          <a:latin typeface="+mn-lt"/>
                        </a:rPr>
                        <a:t>Loads reordered after stores</a:t>
                      </a:r>
                    </a:p>
                  </a:txBody>
                  <a:tcPr marL="216000" marR="216000" marT="108000" marB="108000" anchor="b">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algn="ctr" fontAlgn="b"/>
                      <a:r>
                        <a:rPr lang="en-US" sz="2900" b="0" i="0" u="none" strike="noStrike" dirty="0">
                          <a:solidFill>
                            <a:srgbClr val="9C0006"/>
                          </a:solidFill>
                          <a:effectLst/>
                          <a:latin typeface="+mn-lt"/>
                        </a:rPr>
                        <a:t> YES</a:t>
                      </a:r>
                    </a:p>
                  </a:txBody>
                  <a:tcPr marL="216000" marR="216000" marT="108000" marB="108000" anchor="b">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FFC7CE"/>
                    </a:solidFill>
                  </a:tcPr>
                </a:tc>
                <a:tc>
                  <a:txBody>
                    <a:bodyPr/>
                    <a:lstStyle/>
                    <a:p>
                      <a:pPr algn="ctr" fontAlgn="b"/>
                      <a:r>
                        <a:rPr lang="en-US" sz="2900" b="0" i="0" u="none" strike="noStrike" dirty="0">
                          <a:solidFill>
                            <a:srgbClr val="006100"/>
                          </a:solidFill>
                          <a:effectLst/>
                          <a:latin typeface="+mn-lt"/>
                        </a:rPr>
                        <a:t> NO</a:t>
                      </a:r>
                    </a:p>
                  </a:txBody>
                  <a:tcPr marL="216000" marR="216000" marT="108000" marB="108000" anchor="b">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C6EFCE"/>
                    </a:solidFill>
                  </a:tcPr>
                </a:tc>
                <a:extLst>
                  <a:ext uri="{0D108BD9-81ED-4DB2-BD59-A6C34878D82A}">
                    <a16:rowId xmlns:a16="http://schemas.microsoft.com/office/drawing/2014/main" val="2454344604"/>
                  </a:ext>
                </a:extLst>
              </a:tr>
              <a:tr h="549094">
                <a:tc>
                  <a:txBody>
                    <a:bodyPr/>
                    <a:lstStyle/>
                    <a:p>
                      <a:pPr algn="l" fontAlgn="b"/>
                      <a:r>
                        <a:rPr lang="en-US" sz="2900" b="0" i="0" u="none" strike="noStrike" dirty="0">
                          <a:solidFill>
                            <a:srgbClr val="000000"/>
                          </a:solidFill>
                          <a:effectLst/>
                          <a:latin typeface="+mn-lt"/>
                        </a:rPr>
                        <a:t>Stores reordered after stores</a:t>
                      </a:r>
                    </a:p>
                  </a:txBody>
                  <a:tcPr marL="216000" marR="216000" marT="108000" marB="108000" anchor="b">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algn="ctr" fontAlgn="b"/>
                      <a:r>
                        <a:rPr lang="en-US" sz="2900" b="0" i="0" u="none" strike="noStrike" dirty="0">
                          <a:solidFill>
                            <a:srgbClr val="9C0006"/>
                          </a:solidFill>
                          <a:effectLst/>
                          <a:latin typeface="+mn-lt"/>
                        </a:rPr>
                        <a:t> YES</a:t>
                      </a:r>
                    </a:p>
                  </a:txBody>
                  <a:tcPr marL="216000" marR="216000" marT="108000" marB="108000" anchor="b">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FFC7CE"/>
                    </a:solidFill>
                  </a:tcPr>
                </a:tc>
                <a:tc>
                  <a:txBody>
                    <a:bodyPr/>
                    <a:lstStyle/>
                    <a:p>
                      <a:pPr algn="ctr" fontAlgn="b"/>
                      <a:r>
                        <a:rPr lang="en-US" sz="2900" b="0" i="0" u="none" strike="noStrike" dirty="0">
                          <a:solidFill>
                            <a:srgbClr val="006100"/>
                          </a:solidFill>
                          <a:effectLst/>
                          <a:latin typeface="+mn-lt"/>
                        </a:rPr>
                        <a:t> NO</a:t>
                      </a:r>
                    </a:p>
                  </a:txBody>
                  <a:tcPr marL="216000" marR="216000" marT="108000" marB="108000" anchor="b">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C6EFCE"/>
                    </a:solidFill>
                  </a:tcPr>
                </a:tc>
                <a:extLst>
                  <a:ext uri="{0D108BD9-81ED-4DB2-BD59-A6C34878D82A}">
                    <a16:rowId xmlns:a16="http://schemas.microsoft.com/office/drawing/2014/main" val="3058190116"/>
                  </a:ext>
                </a:extLst>
              </a:tr>
              <a:tr h="549094">
                <a:tc>
                  <a:txBody>
                    <a:bodyPr/>
                    <a:lstStyle/>
                    <a:p>
                      <a:pPr algn="l" fontAlgn="b"/>
                      <a:r>
                        <a:rPr lang="en-US" sz="2900" b="0" i="0" u="none" strike="noStrike" dirty="0">
                          <a:solidFill>
                            <a:srgbClr val="000000"/>
                          </a:solidFill>
                          <a:effectLst/>
                          <a:latin typeface="+mn-lt"/>
                        </a:rPr>
                        <a:t>Stores reordered after loads</a:t>
                      </a:r>
                    </a:p>
                  </a:txBody>
                  <a:tcPr marL="216000" marR="216000" marT="108000" marB="108000" anchor="b">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tcPr>
                </a:tc>
                <a:tc>
                  <a:txBody>
                    <a:bodyPr/>
                    <a:lstStyle/>
                    <a:p>
                      <a:pPr algn="ctr" fontAlgn="b"/>
                      <a:r>
                        <a:rPr lang="en-US" sz="2900" b="0" i="0" u="none" strike="noStrike" dirty="0">
                          <a:solidFill>
                            <a:srgbClr val="9C0006"/>
                          </a:solidFill>
                          <a:effectLst/>
                          <a:latin typeface="+mn-lt"/>
                        </a:rPr>
                        <a:t> YES</a:t>
                      </a:r>
                    </a:p>
                  </a:txBody>
                  <a:tcPr marL="216000" marR="216000" marT="108000" marB="108000" anchor="b">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FFC7CE"/>
                    </a:solidFill>
                  </a:tcPr>
                </a:tc>
                <a:tc>
                  <a:txBody>
                    <a:bodyPr/>
                    <a:lstStyle/>
                    <a:p>
                      <a:pPr algn="ctr" fontAlgn="b"/>
                      <a:r>
                        <a:rPr lang="en-US" sz="2900" b="0" i="0" u="none" strike="noStrike" dirty="0">
                          <a:solidFill>
                            <a:srgbClr val="9C0006"/>
                          </a:solidFill>
                          <a:effectLst/>
                          <a:latin typeface="+mn-lt"/>
                        </a:rPr>
                        <a:t> YES</a:t>
                      </a:r>
                    </a:p>
                  </a:txBody>
                  <a:tcPr marL="216000" marR="216000" marT="108000" marB="108000" anchor="b">
                    <a:lnL w="6350" cap="flat" cmpd="sng" algn="ctr">
                      <a:solidFill>
                        <a:schemeClr val="bg2">
                          <a:lumMod val="75000"/>
                        </a:schemeClr>
                      </a:solidFill>
                      <a:prstDash val="solid"/>
                      <a:round/>
                      <a:headEnd type="none" w="med" len="med"/>
                      <a:tailEnd type="none" w="med" len="med"/>
                    </a:lnL>
                    <a:lnR w="6350" cap="flat" cmpd="sng" algn="ctr">
                      <a:solidFill>
                        <a:schemeClr val="bg2">
                          <a:lumMod val="75000"/>
                        </a:schemeClr>
                      </a:solidFill>
                      <a:prstDash val="solid"/>
                      <a:round/>
                      <a:headEnd type="none" w="med" len="med"/>
                      <a:tailEnd type="none" w="med" len="med"/>
                    </a:lnR>
                    <a:lnT w="6350" cap="flat" cmpd="sng" algn="ctr">
                      <a:solidFill>
                        <a:schemeClr val="bg2">
                          <a:lumMod val="75000"/>
                        </a:schemeClr>
                      </a:solidFill>
                      <a:prstDash val="solid"/>
                      <a:round/>
                      <a:headEnd type="none" w="med" len="med"/>
                      <a:tailEnd type="none" w="med" len="med"/>
                    </a:lnT>
                    <a:lnB w="6350" cap="flat" cmpd="sng" algn="ctr">
                      <a:solidFill>
                        <a:schemeClr val="bg2">
                          <a:lumMod val="75000"/>
                        </a:schemeClr>
                      </a:solidFill>
                      <a:prstDash val="solid"/>
                      <a:round/>
                      <a:headEnd type="none" w="med" len="med"/>
                      <a:tailEnd type="none" w="med" len="med"/>
                    </a:lnB>
                    <a:solidFill>
                      <a:srgbClr val="FFC7CE"/>
                    </a:solidFill>
                  </a:tcPr>
                </a:tc>
                <a:extLst>
                  <a:ext uri="{0D108BD9-81ED-4DB2-BD59-A6C34878D82A}">
                    <a16:rowId xmlns:a16="http://schemas.microsoft.com/office/drawing/2014/main" val="1955931708"/>
                  </a:ext>
                </a:extLst>
              </a:tr>
            </a:tbl>
          </a:graphicData>
        </a:graphic>
      </p:graphicFrame>
    </p:spTree>
    <p:extLst>
      <p:ext uri="{BB962C8B-B14F-4D97-AF65-F5344CB8AC3E}">
        <p14:creationId xmlns:p14="http://schemas.microsoft.com/office/powerpoint/2010/main" val="42876809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825625"/>
            <a:ext cx="8416332" cy="4351338"/>
          </a:xfrm>
        </p:spPr>
        <p:txBody>
          <a:bodyPr vert="horz" lIns="91440" tIns="45720" rIns="91440" bIns="45720" rtlCol="0">
            <a:normAutofit/>
          </a:bodyPr>
          <a:lstStyle/>
          <a:p>
            <a:pPr marL="534988" indent="-534988">
              <a:lnSpc>
                <a:spcPct val="110000"/>
              </a:lnSpc>
              <a:spcBef>
                <a:spcPts val="0"/>
              </a:spcBef>
              <a:spcAft>
                <a:spcPts val="1200"/>
              </a:spcAft>
              <a:buClr>
                <a:srgbClr val="C00000"/>
              </a:buClr>
              <a:buFont typeface="Segoe UI" panose="020B0502040204020203" pitchFamily="34" charset="0"/>
              <a:buChar char="―"/>
            </a:pPr>
            <a:r>
              <a:rPr lang="ru-RU" sz="3000" dirty="0">
                <a:latin typeface="Segoe UI" panose="020B0502040204020203" pitchFamily="34" charset="0"/>
                <a:cs typeface="Segoe UI" panose="020B0502040204020203" pitchFamily="34" charset="0"/>
              </a:rPr>
              <a:t>Пишем код для абстрактной машины</a:t>
            </a:r>
            <a:r>
              <a:rPr lang="en-US" sz="3000" dirty="0">
                <a:latin typeface="Segoe UI" panose="020B0502040204020203" pitchFamily="34" charset="0"/>
                <a:cs typeface="Segoe UI" panose="020B0502040204020203" pitchFamily="34" charset="0"/>
              </a:rPr>
              <a:t> (Software memory model)</a:t>
            </a:r>
            <a:endParaRPr lang="ru-RU" sz="3000" dirty="0">
              <a:latin typeface="Segoe UI" panose="020B0502040204020203" pitchFamily="34" charset="0"/>
              <a:cs typeface="Segoe UI" panose="020B0502040204020203" pitchFamily="34" charset="0"/>
            </a:endParaRPr>
          </a:p>
          <a:p>
            <a:pPr marL="534988" indent="-534988">
              <a:lnSpc>
                <a:spcPct val="110000"/>
              </a:lnSpc>
              <a:spcBef>
                <a:spcPts val="0"/>
              </a:spcBef>
              <a:spcAft>
                <a:spcPts val="1200"/>
              </a:spcAft>
              <a:buClr>
                <a:srgbClr val="C00000"/>
              </a:buClr>
              <a:buFont typeface="Segoe UI" panose="020B0502040204020203" pitchFamily="34" charset="0"/>
              <a:buChar char="―"/>
            </a:pPr>
            <a:r>
              <a:rPr lang="ru-RU" sz="3000" dirty="0">
                <a:latin typeface="Segoe UI" panose="020B0502040204020203" pitchFamily="34" charset="0"/>
                <a:cs typeface="Segoe UI" panose="020B0502040204020203" pitchFamily="34" charset="0"/>
              </a:rPr>
              <a:t>Абстрактную машину специфицируем</a:t>
            </a:r>
            <a:r>
              <a:rPr lang="en-US" sz="3000" dirty="0">
                <a:latin typeface="Segoe UI" panose="020B0502040204020203" pitchFamily="34" charset="0"/>
                <a:cs typeface="Segoe UI" panose="020B0502040204020203" pitchFamily="34" charset="0"/>
              </a:rPr>
              <a:t> (Software memory model)</a:t>
            </a:r>
            <a:endParaRPr lang="ru-RU" sz="3000" dirty="0">
              <a:latin typeface="Segoe UI" panose="020B0502040204020203" pitchFamily="34" charset="0"/>
              <a:cs typeface="Segoe UI" panose="020B0502040204020203" pitchFamily="34" charset="0"/>
            </a:endParaRPr>
          </a:p>
          <a:p>
            <a:pPr marL="534988" indent="-534988">
              <a:lnSpc>
                <a:spcPct val="110000"/>
              </a:lnSpc>
              <a:spcBef>
                <a:spcPts val="0"/>
              </a:spcBef>
              <a:spcAft>
                <a:spcPts val="1200"/>
              </a:spcAft>
              <a:buClr>
                <a:srgbClr val="C00000"/>
              </a:buClr>
              <a:buFont typeface="Segoe UI" panose="020B0502040204020203" pitchFamily="34" charset="0"/>
              <a:buChar char="―"/>
            </a:pPr>
            <a:r>
              <a:rPr lang="ru-RU" sz="3000" dirty="0">
                <a:latin typeface="Segoe UI" panose="020B0502040204020203" pitchFamily="34" charset="0"/>
                <a:cs typeface="Segoe UI" panose="020B0502040204020203" pitchFamily="34" charset="0"/>
              </a:rPr>
              <a:t>Пусть </a:t>
            </a:r>
            <a:r>
              <a:rPr lang="ru-RU" sz="3000" dirty="0" err="1">
                <a:latin typeface="Segoe UI" panose="020B0502040204020203" pitchFamily="34" charset="0"/>
                <a:cs typeface="Segoe UI" panose="020B0502040204020203" pitchFamily="34" charset="0"/>
              </a:rPr>
              <a:t>компиляторщики</a:t>
            </a:r>
            <a:r>
              <a:rPr lang="ru-RU" sz="3000" dirty="0">
                <a:latin typeface="Segoe UI" panose="020B0502040204020203" pitchFamily="34" charset="0"/>
                <a:cs typeface="Segoe UI" panose="020B0502040204020203" pitchFamily="34" charset="0"/>
              </a:rPr>
              <a:t> их стыкуют</a:t>
            </a:r>
            <a:r>
              <a:rPr lang="en-US" sz="3000" dirty="0">
                <a:latin typeface="Segoe UI" panose="020B0502040204020203" pitchFamily="34" charset="0"/>
                <a:cs typeface="Segoe UI" panose="020B0502040204020203" pitchFamily="34" charset="0"/>
              </a:rPr>
              <a:t> (Hardware &lt;-&gt; Software memory model)</a:t>
            </a:r>
          </a:p>
        </p:txBody>
      </p:sp>
      <p:sp>
        <p:nvSpPr>
          <p:cNvPr id="3" name="Slide Number Placeholder 2"/>
          <p:cNvSpPr>
            <a:spLocks noGrp="1"/>
          </p:cNvSpPr>
          <p:nvPr>
            <p:ph type="sldNum" sz="quarter" idx="12"/>
          </p:nvPr>
        </p:nvSpPr>
        <p:spPr/>
        <p:txBody>
          <a:bodyPr/>
          <a:lstStyle/>
          <a:p>
            <a:fld id="{62460F1A-4B65-4A20-9DB8-9920A00046ED}" type="slidenum">
              <a:rPr lang="en-US" smtClean="0"/>
              <a:t>19</a:t>
            </a:fld>
            <a:endParaRPr lang="en-US"/>
          </a:p>
        </p:txBody>
      </p:sp>
      <p:sp>
        <p:nvSpPr>
          <p:cNvPr id="4" name="Title 3"/>
          <p:cNvSpPr>
            <a:spLocks noGrp="1"/>
          </p:cNvSpPr>
          <p:nvPr>
            <p:ph type="title"/>
          </p:nvPr>
        </p:nvSpPr>
        <p:spPr/>
        <p:txBody>
          <a:bodyPr/>
          <a:lstStyle/>
          <a:p>
            <a:r>
              <a:rPr lang="ru-RU" dirty="0">
                <a:solidFill>
                  <a:srgbClr val="00B0F0"/>
                </a:solidFill>
              </a:rPr>
              <a:t>Как быть?</a:t>
            </a:r>
            <a:endParaRPr lang="en-US" dirty="0">
              <a:solidFill>
                <a:srgbClr val="00B0F0"/>
              </a:solidFill>
            </a:endParaRPr>
          </a:p>
        </p:txBody>
      </p:sp>
    </p:spTree>
    <p:extLst>
      <p:ext uri="{BB962C8B-B14F-4D97-AF65-F5344CB8AC3E}">
        <p14:creationId xmlns:p14="http://schemas.microsoft.com/office/powerpoint/2010/main" val="1999322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856509"/>
            <a:ext cx="10515600" cy="4320454"/>
          </a:xfrm>
        </p:spPr>
        <p:txBody>
          <a:bodyPr vert="horz" lIns="91440" tIns="45720" rIns="91440" bIns="45720" rtlCol="0">
            <a:normAutofit/>
          </a:bodyPr>
          <a:lstStyle/>
          <a:p>
            <a:pPr marL="534988" indent="-534988">
              <a:lnSpc>
                <a:spcPct val="110000"/>
              </a:lnSpc>
              <a:spcBef>
                <a:spcPts val="0"/>
              </a:spcBef>
              <a:spcAft>
                <a:spcPts val="1200"/>
              </a:spcAft>
              <a:buClr>
                <a:srgbClr val="C00000"/>
              </a:buClr>
              <a:buFont typeface="Segoe UI" panose="020B0502040204020203" pitchFamily="34" charset="0"/>
              <a:buChar char="―"/>
            </a:pPr>
            <a:r>
              <a:rPr lang="ru-RU" sz="3000" dirty="0">
                <a:latin typeface="Segoe UI" panose="020B0502040204020203" pitchFamily="34" charset="0"/>
                <a:cs typeface="Segoe UI" panose="020B0502040204020203" pitchFamily="34" charset="0"/>
              </a:rPr>
              <a:t>Окончил </a:t>
            </a:r>
            <a:r>
              <a:rPr lang="ru-RU" sz="3000" dirty="0" err="1">
                <a:latin typeface="Segoe UI" panose="020B0502040204020203" pitchFamily="34" charset="0"/>
                <a:cs typeface="Segoe UI" panose="020B0502040204020203" pitchFamily="34" charset="0"/>
              </a:rPr>
              <a:t>МатМех</a:t>
            </a:r>
            <a:r>
              <a:rPr lang="ru-RU" sz="3000" dirty="0">
                <a:latin typeface="Segoe UI" panose="020B0502040204020203" pitchFamily="34" charset="0"/>
                <a:cs typeface="Segoe UI" panose="020B0502040204020203" pitchFamily="34" charset="0"/>
              </a:rPr>
              <a:t> СПбГУ</a:t>
            </a:r>
          </a:p>
          <a:p>
            <a:pPr marL="534988" indent="-534988">
              <a:lnSpc>
                <a:spcPct val="110000"/>
              </a:lnSpc>
              <a:spcBef>
                <a:spcPts val="0"/>
              </a:spcBef>
              <a:spcAft>
                <a:spcPts val="1200"/>
              </a:spcAft>
              <a:buClr>
                <a:srgbClr val="C00000"/>
              </a:buClr>
              <a:buFont typeface="Segoe UI" panose="020B0502040204020203" pitchFamily="34" charset="0"/>
              <a:buChar char="―"/>
            </a:pPr>
            <a:r>
              <a:rPr lang="ru-RU" sz="3000" dirty="0">
                <a:latin typeface="Segoe UI" panose="020B0502040204020203" pitchFamily="34" charset="0"/>
                <a:cs typeface="Segoe UI" panose="020B0502040204020203" pitchFamily="34" charset="0"/>
              </a:rPr>
              <a:t>Сейчас работаю в компании </a:t>
            </a:r>
            <a:r>
              <a:rPr lang="en-US" sz="3000" dirty="0" err="1">
                <a:latin typeface="Segoe UI" panose="020B0502040204020203" pitchFamily="34" charset="0"/>
                <a:cs typeface="Segoe UI" panose="020B0502040204020203" pitchFamily="34" charset="0"/>
              </a:rPr>
              <a:t>Sidenis</a:t>
            </a:r>
            <a:endParaRPr lang="ru-RU" sz="3000" dirty="0">
              <a:latin typeface="Segoe UI" panose="020B0502040204020203" pitchFamily="34" charset="0"/>
              <a:cs typeface="Segoe UI" panose="020B0502040204020203" pitchFamily="34" charset="0"/>
            </a:endParaRPr>
          </a:p>
          <a:p>
            <a:pPr marL="534988" indent="-534988">
              <a:lnSpc>
                <a:spcPct val="110000"/>
              </a:lnSpc>
              <a:spcBef>
                <a:spcPts val="0"/>
              </a:spcBef>
              <a:spcAft>
                <a:spcPts val="1200"/>
              </a:spcAft>
              <a:buClr>
                <a:srgbClr val="C00000"/>
              </a:buClr>
              <a:buFont typeface="Segoe UI" panose="020B0502040204020203" pitchFamily="34" charset="0"/>
              <a:buChar char="―"/>
            </a:pPr>
            <a:r>
              <a:rPr lang="ru-RU" sz="3000" dirty="0">
                <a:latin typeface="Segoe UI" panose="020B0502040204020203" pitchFamily="34" charset="0"/>
                <a:cs typeface="Segoe UI" panose="020B0502040204020203" pitchFamily="34" charset="0"/>
              </a:rPr>
              <a:t>Увлекаюсь </a:t>
            </a:r>
            <a:r>
              <a:rPr lang="en-US" sz="3000" dirty="0">
                <a:latin typeface="Segoe UI" panose="020B0502040204020203" pitchFamily="34" charset="0"/>
                <a:cs typeface="Segoe UI" panose="020B0502040204020203" pitchFamily="34" charset="0"/>
              </a:rPr>
              <a:t>concurrency </a:t>
            </a:r>
            <a:r>
              <a:rPr lang="ru-RU" sz="3000" dirty="0">
                <a:latin typeface="Segoe UI" panose="020B0502040204020203" pitchFamily="34" charset="0"/>
                <a:cs typeface="Segoe UI" panose="020B0502040204020203" pitchFamily="34" charset="0"/>
              </a:rPr>
              <a:t>и всякими «</a:t>
            </a:r>
            <a:r>
              <a:rPr lang="ru-RU" sz="3000" dirty="0" err="1">
                <a:latin typeface="Segoe UI" panose="020B0502040204020203" pitchFamily="34" charset="0"/>
                <a:cs typeface="Segoe UI" panose="020B0502040204020203" pitchFamily="34" charset="0"/>
              </a:rPr>
              <a:t>кишочками</a:t>
            </a:r>
            <a:r>
              <a:rPr lang="ru-RU" sz="3000" dirty="0">
                <a:latin typeface="Segoe UI" panose="020B0502040204020203" pitchFamily="34" charset="0"/>
                <a:cs typeface="Segoe UI" panose="020B0502040204020203" pitchFamily="34" charset="0"/>
              </a:rPr>
              <a:t>»</a:t>
            </a:r>
          </a:p>
          <a:p>
            <a:pPr marL="534988" indent="-534988">
              <a:lnSpc>
                <a:spcPct val="110000"/>
              </a:lnSpc>
              <a:spcBef>
                <a:spcPts val="0"/>
              </a:spcBef>
              <a:spcAft>
                <a:spcPts val="1200"/>
              </a:spcAft>
              <a:buClr>
                <a:srgbClr val="C00000"/>
              </a:buClr>
              <a:buFont typeface="Segoe UI" panose="020B0502040204020203" pitchFamily="34" charset="0"/>
              <a:buChar char="―"/>
            </a:pPr>
            <a:r>
              <a:rPr lang="ru-RU" sz="3000" dirty="0">
                <a:latin typeface="Segoe UI" panose="020B0502040204020203" pitchFamily="34" charset="0"/>
                <a:cs typeface="Segoe UI" panose="020B0502040204020203" pitchFamily="34" charset="0"/>
              </a:rPr>
              <a:t>Нравится узнавать новое</a:t>
            </a:r>
          </a:p>
          <a:p>
            <a:pPr marL="534988" indent="-534988">
              <a:lnSpc>
                <a:spcPct val="110000"/>
              </a:lnSpc>
              <a:spcBef>
                <a:spcPts val="0"/>
              </a:spcBef>
              <a:spcAft>
                <a:spcPts val="1200"/>
              </a:spcAft>
              <a:buClr>
                <a:srgbClr val="C00000"/>
              </a:buClr>
              <a:buFont typeface="Segoe UI" panose="020B0502040204020203" pitchFamily="34" charset="0"/>
              <a:buChar char="―"/>
            </a:pPr>
            <a:r>
              <a:rPr lang="ru-RU" sz="3000" dirty="0">
                <a:latin typeface="Segoe UI" panose="020B0502040204020203" pitchFamily="34" charset="0"/>
                <a:cs typeface="Segoe UI" panose="020B0502040204020203" pitchFamily="34" charset="0"/>
              </a:rPr>
              <a:t>Неравнодушен к качественному коду</a:t>
            </a:r>
            <a:endParaRPr lang="en-US" sz="3000" dirty="0">
              <a:latin typeface="Segoe UI" panose="020B0502040204020203" pitchFamily="34" charset="0"/>
              <a:cs typeface="Segoe UI" panose="020B0502040204020203" pitchFamily="34" charset="0"/>
            </a:endParaRPr>
          </a:p>
        </p:txBody>
      </p:sp>
      <p:sp>
        <p:nvSpPr>
          <p:cNvPr id="6" name="Title 5"/>
          <p:cNvSpPr>
            <a:spLocks noGrp="1"/>
          </p:cNvSpPr>
          <p:nvPr>
            <p:ph type="title"/>
          </p:nvPr>
        </p:nvSpPr>
        <p:spPr/>
        <p:txBody>
          <a:bodyPr>
            <a:normAutofit/>
          </a:bodyPr>
          <a:lstStyle/>
          <a:p>
            <a:r>
              <a:rPr lang="ru-RU" sz="4000" b="1" spc="30" dirty="0">
                <a:solidFill>
                  <a:schemeClr val="accent1"/>
                </a:solidFill>
                <a:cs typeface="Segoe UI" panose="020B0502040204020203" pitchFamily="34" charset="0"/>
              </a:rPr>
              <a:t>Обо мне</a:t>
            </a:r>
            <a:endParaRPr lang="en-US" sz="4000" b="1" spc="30" dirty="0">
              <a:solidFill>
                <a:schemeClr val="accent1"/>
              </a:solidFill>
              <a:cs typeface="Segoe UI" panose="020B0502040204020203" pitchFamily="34" charset="0"/>
            </a:endParaRPr>
          </a:p>
        </p:txBody>
      </p:sp>
      <p:sp>
        <p:nvSpPr>
          <p:cNvPr id="3" name="Slide Number Placeholder 2"/>
          <p:cNvSpPr>
            <a:spLocks noGrp="1"/>
          </p:cNvSpPr>
          <p:nvPr>
            <p:ph type="sldNum" sz="quarter" idx="12"/>
          </p:nvPr>
        </p:nvSpPr>
        <p:spPr/>
        <p:txBody>
          <a:bodyPr/>
          <a:lstStyle/>
          <a:p>
            <a:fld id="{62460F1A-4B65-4A20-9DB8-9920A00046ED}" type="slidenum">
              <a:rPr lang="en-US" smtClean="0"/>
              <a:t>2</a:t>
            </a:fld>
            <a:endParaRPr lang="en-US"/>
          </a:p>
        </p:txBody>
      </p:sp>
    </p:spTree>
    <p:extLst>
      <p:ext uri="{BB962C8B-B14F-4D97-AF65-F5344CB8AC3E}">
        <p14:creationId xmlns:p14="http://schemas.microsoft.com/office/powerpoint/2010/main" val="10252656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0843470-FB1D-442C-8C4B-948364172065}"/>
              </a:ext>
            </a:extLst>
          </p:cNvPr>
          <p:cNvSpPr>
            <a:spLocks noGrp="1"/>
          </p:cNvSpPr>
          <p:nvPr>
            <p:ph type="sldNum" sz="quarter" idx="12"/>
          </p:nvPr>
        </p:nvSpPr>
        <p:spPr/>
        <p:txBody>
          <a:bodyPr/>
          <a:lstStyle/>
          <a:p>
            <a:fld id="{62460F1A-4B65-4A20-9DB8-9920A00046ED}" type="slidenum">
              <a:rPr lang="en-US" smtClean="0"/>
              <a:t>20</a:t>
            </a:fld>
            <a:endParaRPr lang="en-US"/>
          </a:p>
        </p:txBody>
      </p:sp>
      <p:sp>
        <p:nvSpPr>
          <p:cNvPr id="4" name="Title 3">
            <a:extLst>
              <a:ext uri="{FF2B5EF4-FFF2-40B4-BE49-F238E27FC236}">
                <a16:creationId xmlns:a16="http://schemas.microsoft.com/office/drawing/2014/main" id="{C3272DF5-A69A-40DC-96C0-5B1FFFA23E61}"/>
              </a:ext>
            </a:extLst>
          </p:cNvPr>
          <p:cNvSpPr>
            <a:spLocks noGrp="1"/>
          </p:cNvSpPr>
          <p:nvPr>
            <p:ph type="title"/>
          </p:nvPr>
        </p:nvSpPr>
        <p:spPr>
          <a:xfrm>
            <a:off x="2451798" y="1828800"/>
            <a:ext cx="8902002" cy="3235569"/>
          </a:xfrm>
        </p:spPr>
        <p:txBody>
          <a:bodyPr>
            <a:noAutofit/>
          </a:bodyPr>
          <a:lstStyle/>
          <a:p>
            <a:r>
              <a:rPr lang="en-US" sz="8000" dirty="0">
                <a:solidFill>
                  <a:srgbClr val="00B0F0"/>
                </a:solidFill>
              </a:rPr>
              <a:t>Memory </a:t>
            </a:r>
            <a:r>
              <a:rPr lang="ru-RU" sz="8000" dirty="0" smtClean="0">
                <a:solidFill>
                  <a:srgbClr val="00B0F0"/>
                </a:solidFill>
              </a:rPr>
              <a:t/>
            </a:r>
            <a:br>
              <a:rPr lang="ru-RU" sz="8000" dirty="0" smtClean="0">
                <a:solidFill>
                  <a:srgbClr val="00B0F0"/>
                </a:solidFill>
              </a:rPr>
            </a:br>
            <a:r>
              <a:rPr lang="en-US" sz="8000" dirty="0" smtClean="0">
                <a:solidFill>
                  <a:srgbClr val="00B0F0"/>
                </a:solidFill>
              </a:rPr>
              <a:t>ordering </a:t>
            </a:r>
            <a:r>
              <a:rPr lang="ru-RU" sz="8000" dirty="0" smtClean="0">
                <a:solidFill>
                  <a:srgbClr val="00B0F0"/>
                </a:solidFill>
              </a:rPr>
              <a:t/>
            </a:r>
            <a:br>
              <a:rPr lang="ru-RU" sz="8000" dirty="0" smtClean="0">
                <a:solidFill>
                  <a:srgbClr val="00B0F0"/>
                </a:solidFill>
              </a:rPr>
            </a:br>
            <a:r>
              <a:rPr lang="en-US" sz="8000" dirty="0" smtClean="0">
                <a:solidFill>
                  <a:srgbClr val="00B0F0"/>
                </a:solidFill>
              </a:rPr>
              <a:t>semantics</a:t>
            </a:r>
            <a:endParaRPr lang="en-US" sz="8000" dirty="0">
              <a:solidFill>
                <a:srgbClr val="00B0F0"/>
              </a:solidFill>
            </a:endParaRPr>
          </a:p>
        </p:txBody>
      </p:sp>
    </p:spTree>
    <p:extLst>
      <p:ext uri="{BB962C8B-B14F-4D97-AF65-F5344CB8AC3E}">
        <p14:creationId xmlns:p14="http://schemas.microsoft.com/office/powerpoint/2010/main" val="24010474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690692"/>
            <a:ext cx="10515600" cy="4750301"/>
          </a:xfrm>
        </p:spPr>
        <p:txBody>
          <a:bodyPr vert="horz" lIns="91440" tIns="45720" rIns="91440" bIns="45720" rtlCol="0">
            <a:normAutofit fontScale="70000" lnSpcReduction="20000"/>
          </a:bodyPr>
          <a:lstStyle/>
          <a:p>
            <a:pPr marL="534988" indent="-534988">
              <a:lnSpc>
                <a:spcPct val="110000"/>
              </a:lnSpc>
              <a:spcBef>
                <a:spcPts val="0"/>
              </a:spcBef>
              <a:spcAft>
                <a:spcPts val="1200"/>
              </a:spcAft>
              <a:buClr>
                <a:srgbClr val="C00000"/>
              </a:buClr>
              <a:buFont typeface="Segoe UI" panose="020B0502040204020203" pitchFamily="34" charset="0"/>
              <a:buChar char="―"/>
            </a:pPr>
            <a:r>
              <a:rPr lang="ru-RU" sz="4500" dirty="0">
                <a:latin typeface="Segoe UI" panose="020B0502040204020203" pitchFamily="34" charset="0"/>
                <a:cs typeface="Segoe UI" panose="020B0502040204020203" pitchFamily="34" charset="0"/>
              </a:rPr>
              <a:t>«</a:t>
            </a:r>
            <a:r>
              <a:rPr lang="en-US" sz="4500" dirty="0">
                <a:latin typeface="Segoe UI" panose="020B0502040204020203" pitchFamily="34" charset="0"/>
                <a:cs typeface="Segoe UI" panose="020B0502040204020203" pitchFamily="34" charset="0"/>
              </a:rPr>
              <a:t>... </a:t>
            </a:r>
            <a:r>
              <a:rPr lang="ru-RU" sz="4500" dirty="0">
                <a:latin typeface="Segoe UI" panose="020B0502040204020203" pitchFamily="34" charset="0"/>
                <a:cs typeface="Segoe UI" panose="020B0502040204020203" pitchFamily="34" charset="0"/>
              </a:rPr>
              <a:t>результат любого выполнения такой же, как в случае если бы операции всех процессоров были выполнены в некотором последовательном порядке, и операции каждого отдельного процессора появлялись в этой последовательности в порядке определенном его программой</a:t>
            </a:r>
            <a:r>
              <a:rPr lang="ru-RU" sz="4500" dirty="0" smtClean="0">
                <a:latin typeface="Segoe UI" panose="020B0502040204020203" pitchFamily="34" charset="0"/>
                <a:cs typeface="Segoe UI" panose="020B0502040204020203" pitchFamily="34" charset="0"/>
              </a:rPr>
              <a:t>.»</a:t>
            </a:r>
          </a:p>
          <a:p>
            <a:pPr marL="534988" indent="-534988">
              <a:lnSpc>
                <a:spcPct val="110000"/>
              </a:lnSpc>
              <a:spcBef>
                <a:spcPts val="0"/>
              </a:spcBef>
              <a:spcAft>
                <a:spcPts val="1200"/>
              </a:spcAft>
              <a:buClr>
                <a:srgbClr val="C00000"/>
              </a:buClr>
              <a:buFont typeface="Segoe UI" panose="020B0502040204020203" pitchFamily="34" charset="0"/>
              <a:buChar char="―"/>
            </a:pPr>
            <a:endParaRPr lang="ru-RU" sz="4500" dirty="0">
              <a:latin typeface="Segoe UI" panose="020B0502040204020203" pitchFamily="34" charset="0"/>
              <a:cs typeface="Segoe UI" panose="020B0502040204020203" pitchFamily="34" charset="0"/>
            </a:endParaRPr>
          </a:p>
          <a:p>
            <a:pPr marL="534988" indent="-534988">
              <a:lnSpc>
                <a:spcPct val="110000"/>
              </a:lnSpc>
              <a:spcBef>
                <a:spcPts val="0"/>
              </a:spcBef>
              <a:spcAft>
                <a:spcPts val="1200"/>
              </a:spcAft>
              <a:buClr>
                <a:srgbClr val="C00000"/>
              </a:buClr>
              <a:buFont typeface="Segoe UI" panose="020B0502040204020203" pitchFamily="34" charset="0"/>
              <a:buChar char="―"/>
            </a:pPr>
            <a:endParaRPr lang="ru-RU" sz="3000" dirty="0">
              <a:latin typeface="Segoe UI" panose="020B0502040204020203" pitchFamily="34" charset="0"/>
              <a:cs typeface="Segoe UI" panose="020B0502040204020203" pitchFamily="34" charset="0"/>
            </a:endParaRPr>
          </a:p>
          <a:p>
            <a:pPr marL="534988" indent="-534988">
              <a:lnSpc>
                <a:spcPct val="110000"/>
              </a:lnSpc>
              <a:spcBef>
                <a:spcPts val="0"/>
              </a:spcBef>
              <a:spcAft>
                <a:spcPts val="1200"/>
              </a:spcAft>
              <a:buClr>
                <a:srgbClr val="C00000"/>
              </a:buClr>
              <a:buFont typeface="Segoe UI" panose="020B0502040204020203" pitchFamily="34" charset="0"/>
              <a:buChar char="―"/>
            </a:pPr>
            <a:endParaRPr lang="ru-RU" sz="3000" dirty="0">
              <a:latin typeface="Segoe UI" panose="020B0502040204020203" pitchFamily="34" charset="0"/>
              <a:cs typeface="Segoe UI" panose="020B0502040204020203" pitchFamily="34" charset="0"/>
            </a:endParaRPr>
          </a:p>
          <a:p>
            <a:pPr marL="534988" indent="-534988">
              <a:lnSpc>
                <a:spcPct val="110000"/>
              </a:lnSpc>
              <a:spcBef>
                <a:spcPts val="0"/>
              </a:spcBef>
              <a:spcAft>
                <a:spcPts val="1200"/>
              </a:spcAft>
              <a:buClr>
                <a:srgbClr val="C00000"/>
              </a:buClr>
              <a:buFont typeface="Segoe UI" panose="020B0502040204020203" pitchFamily="34" charset="0"/>
              <a:buChar char="―"/>
            </a:pPr>
            <a:r>
              <a:rPr lang="ru-RU" sz="4500" dirty="0" smtClean="0">
                <a:latin typeface="Segoe UI" panose="020B0502040204020203" pitchFamily="34" charset="0"/>
                <a:cs typeface="Segoe UI" panose="020B0502040204020203" pitchFamily="34" charset="0"/>
              </a:rPr>
              <a:t>Медленно</a:t>
            </a:r>
            <a:r>
              <a:rPr lang="ru-RU" sz="4500" dirty="0">
                <a:latin typeface="Segoe UI" panose="020B0502040204020203" pitchFamily="34" charset="0"/>
                <a:cs typeface="Segoe UI" panose="020B0502040204020203" pitchFamily="34" charset="0"/>
              </a:rPr>
              <a:t>, сложно и дорого</a:t>
            </a:r>
            <a:endParaRPr lang="en-US" sz="4500" dirty="0">
              <a:latin typeface="Segoe UI" panose="020B0502040204020203" pitchFamily="34" charset="0"/>
              <a:cs typeface="Segoe UI" panose="020B0502040204020203" pitchFamily="34" charset="0"/>
            </a:endParaRPr>
          </a:p>
        </p:txBody>
      </p:sp>
      <p:sp>
        <p:nvSpPr>
          <p:cNvPr id="3" name="Slide Number Placeholder 2"/>
          <p:cNvSpPr>
            <a:spLocks noGrp="1"/>
          </p:cNvSpPr>
          <p:nvPr>
            <p:ph type="sldNum" sz="quarter" idx="12"/>
          </p:nvPr>
        </p:nvSpPr>
        <p:spPr/>
        <p:txBody>
          <a:bodyPr/>
          <a:lstStyle/>
          <a:p>
            <a:fld id="{62460F1A-4B65-4A20-9DB8-9920A00046ED}" type="slidenum">
              <a:rPr lang="en-US" smtClean="0"/>
              <a:t>21</a:t>
            </a:fld>
            <a:endParaRPr lang="en-US"/>
          </a:p>
        </p:txBody>
      </p:sp>
      <p:sp>
        <p:nvSpPr>
          <p:cNvPr id="4" name="Title 3"/>
          <p:cNvSpPr>
            <a:spLocks noGrp="1"/>
          </p:cNvSpPr>
          <p:nvPr>
            <p:ph type="title"/>
          </p:nvPr>
        </p:nvSpPr>
        <p:spPr/>
        <p:txBody>
          <a:bodyPr/>
          <a:lstStyle/>
          <a:p>
            <a:r>
              <a:rPr lang="en-US" dirty="0">
                <a:solidFill>
                  <a:srgbClr val="00B0F0"/>
                </a:solidFill>
              </a:rPr>
              <a:t>Sequential Consistency</a:t>
            </a:r>
          </a:p>
        </p:txBody>
      </p:sp>
      <p:pic>
        <p:nvPicPr>
          <p:cNvPr id="5" name="Picture 4"/>
          <p:cNvPicPr>
            <a:picLocks noChangeAspect="1"/>
          </p:cNvPicPr>
          <p:nvPr/>
        </p:nvPicPr>
        <p:blipFill>
          <a:blip r:embed="rId2"/>
          <a:stretch>
            <a:fillRect/>
          </a:stretch>
        </p:blipFill>
        <p:spPr>
          <a:xfrm>
            <a:off x="-45205" y="4306983"/>
            <a:ext cx="12237205" cy="1410519"/>
          </a:xfrm>
          <a:prstGeom prst="rect">
            <a:avLst/>
          </a:prstGeom>
        </p:spPr>
      </p:pic>
    </p:spTree>
    <p:extLst>
      <p:ext uri="{BB962C8B-B14F-4D97-AF65-F5344CB8AC3E}">
        <p14:creationId xmlns:p14="http://schemas.microsoft.com/office/powerpoint/2010/main" val="3732616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p:cNvPr>
          <p:cNvPicPr>
            <a:picLocks noGrp="1" noChangeAspect="1"/>
          </p:cNvPicPr>
          <p:nvPr>
            <p:ph idx="1"/>
          </p:nvPr>
        </p:nvPicPr>
        <p:blipFill>
          <a:blip r:embed="rId3"/>
          <a:stretch>
            <a:fillRect/>
          </a:stretch>
        </p:blipFill>
        <p:spPr>
          <a:xfrm>
            <a:off x="877004" y="1825625"/>
            <a:ext cx="10437992" cy="4351338"/>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22</a:t>
            </a:fld>
            <a:endParaRPr lang="en-US"/>
          </a:p>
        </p:txBody>
      </p:sp>
      <p:sp>
        <p:nvSpPr>
          <p:cNvPr id="4" name="Title 3"/>
          <p:cNvSpPr>
            <a:spLocks noGrp="1"/>
          </p:cNvSpPr>
          <p:nvPr>
            <p:ph type="title"/>
          </p:nvPr>
        </p:nvSpPr>
        <p:spPr/>
        <p:txBody>
          <a:bodyPr/>
          <a:lstStyle/>
          <a:p>
            <a:r>
              <a:rPr lang="en-US" dirty="0">
                <a:solidFill>
                  <a:srgbClr val="00B0F0"/>
                </a:solidFill>
              </a:rPr>
              <a:t>Release…</a:t>
            </a:r>
          </a:p>
        </p:txBody>
      </p:sp>
    </p:spTree>
    <p:extLst>
      <p:ext uri="{BB962C8B-B14F-4D97-AF65-F5344CB8AC3E}">
        <p14:creationId xmlns:p14="http://schemas.microsoft.com/office/powerpoint/2010/main" val="33680291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23</a:t>
            </a:fld>
            <a:endParaRPr lang="en-US"/>
          </a:p>
        </p:txBody>
      </p:sp>
      <p:sp>
        <p:nvSpPr>
          <p:cNvPr id="4" name="Title 3"/>
          <p:cNvSpPr>
            <a:spLocks noGrp="1"/>
          </p:cNvSpPr>
          <p:nvPr>
            <p:ph type="title"/>
          </p:nvPr>
        </p:nvSpPr>
        <p:spPr/>
        <p:txBody>
          <a:bodyPr/>
          <a:lstStyle/>
          <a:p>
            <a:r>
              <a:rPr lang="en-US" dirty="0">
                <a:solidFill>
                  <a:srgbClr val="00B0F0"/>
                </a:solidFill>
              </a:rPr>
              <a:t>Release consistency</a:t>
            </a:r>
            <a:br>
              <a:rPr lang="en-US" dirty="0">
                <a:solidFill>
                  <a:srgbClr val="00B0F0"/>
                </a:solidFill>
              </a:rPr>
            </a:br>
            <a:r>
              <a:rPr lang="en-US" dirty="0">
                <a:solidFill>
                  <a:srgbClr val="00B0F0"/>
                </a:solidFill>
              </a:rPr>
              <a:t>Acquire and Release semantics</a:t>
            </a:r>
          </a:p>
        </p:txBody>
      </p:sp>
      <p:pic>
        <p:nvPicPr>
          <p:cNvPr id="7" name="Picture 6">
            <a:extLst>
              <a:ext uri="{FF2B5EF4-FFF2-40B4-BE49-F238E27FC236}">
                <a16:creationId xmlns:a16="http://schemas.microsoft.com/office/drawing/2014/main" id="{C1E1F953-65F2-456A-B5EB-68AFA12DD7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7765" y="1897263"/>
            <a:ext cx="5173135" cy="4872235"/>
          </a:xfrm>
          <a:prstGeom prst="rect">
            <a:avLst/>
          </a:prstGeom>
        </p:spPr>
      </p:pic>
      <p:pic>
        <p:nvPicPr>
          <p:cNvPr id="8" name="Picture 7">
            <a:extLst>
              <a:ext uri="{FF2B5EF4-FFF2-40B4-BE49-F238E27FC236}">
                <a16:creationId xmlns:a16="http://schemas.microsoft.com/office/drawing/2014/main" id="{6C3D7006-5779-4879-91CE-0C3D0B6423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167230"/>
            <a:ext cx="5581817" cy="4189126"/>
          </a:xfrm>
          <a:prstGeom prst="rect">
            <a:avLst/>
          </a:prstGeom>
        </p:spPr>
      </p:pic>
    </p:spTree>
    <p:extLst>
      <p:ext uri="{BB962C8B-B14F-4D97-AF65-F5344CB8AC3E}">
        <p14:creationId xmlns:p14="http://schemas.microsoft.com/office/powerpoint/2010/main" val="5831957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p:cNvPr>
          <p:cNvPicPr>
            <a:picLocks noGrp="1" noChangeAspect="1"/>
          </p:cNvPicPr>
          <p:nvPr>
            <p:ph idx="1"/>
          </p:nvPr>
        </p:nvPicPr>
        <p:blipFill>
          <a:blip r:embed="rId3"/>
          <a:stretch>
            <a:fillRect/>
          </a:stretch>
        </p:blipFill>
        <p:spPr>
          <a:xfrm>
            <a:off x="2165354" y="311499"/>
            <a:ext cx="6848017" cy="6226169"/>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24</a:t>
            </a:fld>
            <a:endParaRPr lang="en-US"/>
          </a:p>
        </p:txBody>
      </p:sp>
      <p:sp>
        <p:nvSpPr>
          <p:cNvPr id="4" name="Title 3"/>
          <p:cNvSpPr>
            <a:spLocks noGrp="1"/>
          </p:cNvSpPr>
          <p:nvPr>
            <p:ph type="title"/>
          </p:nvPr>
        </p:nvSpPr>
        <p:spPr>
          <a:xfrm rot="16200000">
            <a:off x="-828660" y="1839243"/>
            <a:ext cx="4662464" cy="1325563"/>
          </a:xfrm>
        </p:spPr>
        <p:txBody>
          <a:bodyPr/>
          <a:lstStyle/>
          <a:p>
            <a:r>
              <a:rPr lang="en-US" dirty="0">
                <a:solidFill>
                  <a:srgbClr val="00B0F0"/>
                </a:solidFill>
              </a:rPr>
              <a:t>.NET Standards!</a:t>
            </a:r>
          </a:p>
        </p:txBody>
      </p:sp>
    </p:spTree>
    <p:extLst>
      <p:ext uri="{BB962C8B-B14F-4D97-AF65-F5344CB8AC3E}">
        <p14:creationId xmlns:p14="http://schemas.microsoft.com/office/powerpoint/2010/main" val="33349892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829447" y="1690692"/>
            <a:ext cx="6251754" cy="4339321"/>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25</a:t>
            </a:fld>
            <a:endParaRPr lang="en-US"/>
          </a:p>
        </p:txBody>
      </p:sp>
      <p:sp>
        <p:nvSpPr>
          <p:cNvPr id="4" name="Title 3"/>
          <p:cNvSpPr>
            <a:spLocks noGrp="1"/>
          </p:cNvSpPr>
          <p:nvPr>
            <p:ph type="title"/>
          </p:nvPr>
        </p:nvSpPr>
        <p:spPr>
          <a:xfrm>
            <a:off x="2833634" y="365129"/>
            <a:ext cx="8520165" cy="1325563"/>
          </a:xfrm>
        </p:spPr>
        <p:txBody>
          <a:bodyPr/>
          <a:lstStyle/>
          <a:p>
            <a:r>
              <a:rPr lang="en-US" dirty="0">
                <a:solidFill>
                  <a:srgbClr val="00B0F0"/>
                </a:solidFill>
              </a:rPr>
              <a:t>ECMA-335</a:t>
            </a:r>
          </a:p>
        </p:txBody>
      </p:sp>
    </p:spTree>
    <p:extLst>
      <p:ext uri="{BB962C8B-B14F-4D97-AF65-F5344CB8AC3E}">
        <p14:creationId xmlns:p14="http://schemas.microsoft.com/office/powerpoint/2010/main" val="32706696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22599"/>
            <a:ext cx="10515600" cy="1325563"/>
          </a:xfrm>
        </p:spPr>
        <p:txBody>
          <a:bodyPr/>
          <a:lstStyle/>
          <a:p>
            <a:r>
              <a:rPr lang="en-US" dirty="0">
                <a:solidFill>
                  <a:srgbClr val="00B0F0"/>
                </a:solidFill>
              </a:rPr>
              <a:t>ECMA-335</a:t>
            </a:r>
            <a:r>
              <a:rPr lang="ru-RU" dirty="0">
                <a:solidFill>
                  <a:srgbClr val="00B0F0"/>
                </a:solidFill>
              </a:rPr>
              <a:t> </a:t>
            </a:r>
            <a:r>
              <a:rPr lang="en-US" dirty="0" smtClean="0">
                <a:solidFill>
                  <a:schemeClr val="bg1">
                    <a:lumMod val="50000"/>
                  </a:schemeClr>
                </a:solidFill>
              </a:rPr>
              <a:t>I.12.6.4 Optimization</a:t>
            </a:r>
            <a:endParaRPr lang="en-US" dirty="0">
              <a:solidFill>
                <a:schemeClr val="bg1">
                  <a:lumMod val="50000"/>
                </a:schemeClr>
              </a:solidFill>
            </a:endParaRPr>
          </a:p>
        </p:txBody>
      </p:sp>
      <p:sp>
        <p:nvSpPr>
          <p:cNvPr id="4" name="Rectangle 3"/>
          <p:cNvSpPr/>
          <p:nvPr/>
        </p:nvSpPr>
        <p:spPr>
          <a:xfrm>
            <a:off x="951911" y="4659223"/>
            <a:ext cx="4205527" cy="1786855"/>
          </a:xfrm>
          <a:prstGeom prst="rect">
            <a:avLst/>
          </a:prstGeom>
          <a:solidFill>
            <a:srgbClr val="00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sz="3000" dirty="0"/>
              <a:t>Чёрный ящик</a:t>
            </a:r>
            <a:endParaRPr lang="en-US" sz="3000" dirty="0"/>
          </a:p>
        </p:txBody>
      </p:sp>
      <p:sp>
        <p:nvSpPr>
          <p:cNvPr id="5" name="Right Arrow 4"/>
          <p:cNvSpPr/>
          <p:nvPr/>
        </p:nvSpPr>
        <p:spPr>
          <a:xfrm>
            <a:off x="5582081" y="5066604"/>
            <a:ext cx="3200177" cy="1052841"/>
          </a:xfrm>
          <a:prstGeom prst="rightArrow">
            <a:avLst>
              <a:gd name="adj1" fmla="val 55726"/>
              <a:gd name="adj2" fmla="val 63362"/>
            </a:avLst>
          </a:prstGeom>
          <a:ln>
            <a:noFill/>
          </a:ln>
        </p:spPr>
        <p:style>
          <a:lnRef idx="2">
            <a:schemeClr val="accent1">
              <a:shade val="50000"/>
            </a:schemeClr>
          </a:lnRef>
          <a:fillRef idx="1">
            <a:schemeClr val="accent1"/>
          </a:fillRef>
          <a:effectRef idx="0">
            <a:schemeClr val="accent1"/>
          </a:effectRef>
          <a:fontRef idx="minor">
            <a:schemeClr val="lt1"/>
          </a:fontRef>
        </p:style>
        <p:txBody>
          <a:bodyPr bIns="144000" rtlCol="0" anchor="ctr"/>
          <a:lstStyle/>
          <a:p>
            <a:pPr algn="ctr"/>
            <a:r>
              <a:rPr lang="ru-RU" sz="3000" dirty="0"/>
              <a:t>результат</a:t>
            </a:r>
            <a:endParaRPr lang="en-US" sz="3000" dirty="0"/>
          </a:p>
        </p:txBody>
      </p:sp>
      <p:sp>
        <p:nvSpPr>
          <p:cNvPr id="2" name="Slide Number Placeholder 1"/>
          <p:cNvSpPr>
            <a:spLocks noGrp="1"/>
          </p:cNvSpPr>
          <p:nvPr>
            <p:ph type="sldNum" sz="quarter" idx="12"/>
          </p:nvPr>
        </p:nvSpPr>
        <p:spPr/>
        <p:txBody>
          <a:bodyPr/>
          <a:lstStyle/>
          <a:p>
            <a:fld id="{62460F1A-4B65-4A20-9DB8-9920A00046ED}" type="slidenum">
              <a:rPr lang="en-US" smtClean="0"/>
              <a:t>26</a:t>
            </a:fld>
            <a:endParaRPr lang="en-US"/>
          </a:p>
        </p:txBody>
      </p:sp>
      <p:sp>
        <p:nvSpPr>
          <p:cNvPr id="3" name="Rectangle 2"/>
          <p:cNvSpPr/>
          <p:nvPr/>
        </p:nvSpPr>
        <p:spPr>
          <a:xfrm>
            <a:off x="1260231" y="1426508"/>
            <a:ext cx="10432312" cy="3046988"/>
          </a:xfrm>
          <a:prstGeom prst="rect">
            <a:avLst/>
          </a:prstGeom>
        </p:spPr>
        <p:txBody>
          <a:bodyPr wrap="square">
            <a:spAutoFit/>
          </a:bodyPr>
          <a:lstStyle/>
          <a:p>
            <a:r>
              <a:rPr lang="en-US" sz="2400" dirty="0">
                <a:latin typeface="Arial" panose="020B0604020202020204" pitchFamily="34" charset="0"/>
              </a:rPr>
              <a:t>Conforming implementations of the CLI are </a:t>
            </a:r>
            <a:r>
              <a:rPr lang="en-US" sz="2400" b="1" dirty="0">
                <a:solidFill>
                  <a:schemeClr val="accent2"/>
                </a:solidFill>
                <a:latin typeface="Arial" panose="020B0604020202020204" pitchFamily="34" charset="0"/>
              </a:rPr>
              <a:t>free to execute</a:t>
            </a:r>
            <a:r>
              <a:rPr lang="en-US" sz="2400" b="1" dirty="0">
                <a:latin typeface="Arial" panose="020B0604020202020204" pitchFamily="34" charset="0"/>
              </a:rPr>
              <a:t> </a:t>
            </a:r>
            <a:r>
              <a:rPr lang="en-US" sz="2400" dirty="0">
                <a:latin typeface="Arial" panose="020B0604020202020204" pitchFamily="34" charset="0"/>
              </a:rPr>
              <a:t>programs </a:t>
            </a:r>
            <a:r>
              <a:rPr lang="en-US" sz="2400" b="1" dirty="0">
                <a:solidFill>
                  <a:schemeClr val="accent2"/>
                </a:solidFill>
                <a:latin typeface="Arial" panose="020B0604020202020204" pitchFamily="34" charset="0"/>
              </a:rPr>
              <a:t>using any technology </a:t>
            </a:r>
            <a:r>
              <a:rPr lang="en-US" sz="2400" dirty="0">
                <a:latin typeface="Arial" panose="020B0604020202020204" pitchFamily="34" charset="0"/>
              </a:rPr>
              <a:t>that guarantees, </a:t>
            </a:r>
            <a:r>
              <a:rPr lang="en-US" sz="2400" b="1" dirty="0">
                <a:solidFill>
                  <a:schemeClr val="accent2"/>
                </a:solidFill>
                <a:latin typeface="Arial" panose="020B0604020202020204" pitchFamily="34" charset="0"/>
              </a:rPr>
              <a:t>within a single thread of execution</a:t>
            </a:r>
            <a:r>
              <a:rPr lang="en-US" sz="2400" dirty="0">
                <a:latin typeface="Arial" panose="020B0604020202020204" pitchFamily="34" charset="0"/>
              </a:rPr>
              <a:t>, that </a:t>
            </a:r>
            <a:r>
              <a:rPr lang="en-US" sz="2400" b="1" dirty="0">
                <a:solidFill>
                  <a:schemeClr val="accent2"/>
                </a:solidFill>
                <a:latin typeface="Arial" panose="020B0604020202020204" pitchFamily="34" charset="0"/>
              </a:rPr>
              <a:t>side-effects</a:t>
            </a:r>
            <a:r>
              <a:rPr lang="en-US" sz="2400" dirty="0">
                <a:latin typeface="Arial" panose="020B0604020202020204" pitchFamily="34" charset="0"/>
              </a:rPr>
              <a:t> and exceptions generated by a thread </a:t>
            </a:r>
            <a:r>
              <a:rPr lang="en-US" sz="2400" b="1" dirty="0">
                <a:solidFill>
                  <a:schemeClr val="accent2"/>
                </a:solidFill>
                <a:latin typeface="Arial" panose="020B0604020202020204" pitchFamily="34" charset="0"/>
              </a:rPr>
              <a:t>are visible in the order specified by the CIL</a:t>
            </a:r>
            <a:r>
              <a:rPr lang="en-US" sz="2400" dirty="0">
                <a:latin typeface="Arial" panose="020B0604020202020204" pitchFamily="34" charset="0"/>
              </a:rPr>
              <a:t>. For this purpose </a:t>
            </a:r>
            <a:r>
              <a:rPr lang="en-US" sz="2400" b="1" dirty="0">
                <a:solidFill>
                  <a:schemeClr val="accent2"/>
                </a:solidFill>
                <a:latin typeface="Arial" panose="020B0604020202020204" pitchFamily="34" charset="0"/>
              </a:rPr>
              <a:t>only volatile</a:t>
            </a:r>
            <a:r>
              <a:rPr lang="en-US" sz="2400" b="1" dirty="0">
                <a:latin typeface="Arial" panose="020B0604020202020204" pitchFamily="34" charset="0"/>
              </a:rPr>
              <a:t> </a:t>
            </a:r>
            <a:r>
              <a:rPr lang="en-US" sz="2400" dirty="0">
                <a:latin typeface="Arial" panose="020B0604020202020204" pitchFamily="34" charset="0"/>
              </a:rPr>
              <a:t>operations (including volatile reads) </a:t>
            </a:r>
            <a:r>
              <a:rPr lang="en-US" sz="2400" b="1" dirty="0">
                <a:solidFill>
                  <a:schemeClr val="accent2"/>
                </a:solidFill>
                <a:latin typeface="Arial" panose="020B0604020202020204" pitchFamily="34" charset="0"/>
              </a:rPr>
              <a:t>constitute visible side-effects</a:t>
            </a:r>
            <a:r>
              <a:rPr lang="en-US" sz="2400" dirty="0">
                <a:latin typeface="Arial" panose="020B0604020202020204" pitchFamily="34" charset="0"/>
              </a:rPr>
              <a:t>. (Note that while only volatile operations constitute visible side-effects, volatile operations also affect the visibility of non-volatile references.) Volatile operations are specified in §I.12.6.7.</a:t>
            </a:r>
            <a:endParaRPr lang="en-US" sz="2400" dirty="0">
              <a:effectLst/>
              <a:latin typeface="Arial" panose="020B0604020202020204" pitchFamily="34" charset="0"/>
            </a:endParaRPr>
          </a:p>
        </p:txBody>
      </p:sp>
    </p:spTree>
    <p:extLst>
      <p:ext uri="{BB962C8B-B14F-4D97-AF65-F5344CB8AC3E}">
        <p14:creationId xmlns:p14="http://schemas.microsoft.com/office/powerpoint/2010/main" val="22840187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825625"/>
            <a:ext cx="9561844" cy="3299034"/>
          </a:xfrm>
        </p:spPr>
        <p:txBody>
          <a:bodyPr vert="horz" lIns="91440" tIns="45720" rIns="91440" bIns="45720" rtlCol="0">
            <a:normAutofit/>
          </a:bodyPr>
          <a:lstStyle/>
          <a:p>
            <a:pPr marL="534988" indent="-534988">
              <a:lnSpc>
                <a:spcPct val="110000"/>
              </a:lnSpc>
              <a:spcBef>
                <a:spcPts val="0"/>
              </a:spcBef>
              <a:spcAft>
                <a:spcPts val="1200"/>
              </a:spcAft>
              <a:buClr>
                <a:srgbClr val="C00000"/>
              </a:buClr>
              <a:buFont typeface="Segoe UI" panose="020B0502040204020203" pitchFamily="34" charset="0"/>
              <a:buChar char="―"/>
            </a:pPr>
            <a:r>
              <a:rPr lang="en-US" sz="3000" dirty="0">
                <a:latin typeface="Segoe UI" panose="020B0502040204020203" pitchFamily="34" charset="0"/>
                <a:cs typeface="Segoe UI" panose="020B0502040204020203" pitchFamily="34" charset="0"/>
              </a:rPr>
              <a:t>System.Threading.Thread.VolatileRead/VolatileWrite/MemoryBarrier</a:t>
            </a:r>
          </a:p>
          <a:p>
            <a:pPr marL="534988" indent="-534988">
              <a:lnSpc>
                <a:spcPct val="110000"/>
              </a:lnSpc>
              <a:spcBef>
                <a:spcPts val="0"/>
              </a:spcBef>
              <a:spcAft>
                <a:spcPts val="1200"/>
              </a:spcAft>
              <a:buClr>
                <a:srgbClr val="C00000"/>
              </a:buClr>
              <a:buFont typeface="Segoe UI" panose="020B0502040204020203" pitchFamily="34" charset="0"/>
              <a:buChar char="―"/>
            </a:pPr>
            <a:r>
              <a:rPr lang="en-US" sz="3000" dirty="0">
                <a:latin typeface="Segoe UI" panose="020B0502040204020203" pitchFamily="34" charset="0"/>
                <a:cs typeface="Segoe UI" panose="020B0502040204020203" pitchFamily="34" charset="0"/>
              </a:rPr>
              <a:t>System.Threading.Volatile.Read/Write</a:t>
            </a:r>
          </a:p>
          <a:p>
            <a:pPr marL="534988" indent="-534988">
              <a:lnSpc>
                <a:spcPct val="110000"/>
              </a:lnSpc>
              <a:spcBef>
                <a:spcPts val="0"/>
              </a:spcBef>
              <a:spcAft>
                <a:spcPts val="1200"/>
              </a:spcAft>
              <a:buClr>
                <a:srgbClr val="C00000"/>
              </a:buClr>
              <a:buFont typeface="Segoe UI" panose="020B0502040204020203" pitchFamily="34" charset="0"/>
              <a:buChar char="―"/>
            </a:pPr>
            <a:r>
              <a:rPr lang="en-US" sz="3000" dirty="0">
                <a:latin typeface="Segoe UI" panose="020B0502040204020203" pitchFamily="34" charset="0"/>
                <a:cs typeface="Segoe UI" panose="020B0502040204020203" pitchFamily="34" charset="0"/>
              </a:rPr>
              <a:t>System.Threading.Interlocked</a:t>
            </a:r>
          </a:p>
          <a:p>
            <a:pPr marL="534988" indent="-534988">
              <a:lnSpc>
                <a:spcPct val="110000"/>
              </a:lnSpc>
              <a:spcBef>
                <a:spcPts val="0"/>
              </a:spcBef>
              <a:spcAft>
                <a:spcPts val="1200"/>
              </a:spcAft>
              <a:buClr>
                <a:srgbClr val="C00000"/>
              </a:buClr>
              <a:buFont typeface="Segoe UI" panose="020B0502040204020203" pitchFamily="34" charset="0"/>
              <a:buChar char="―"/>
            </a:pPr>
            <a:r>
              <a:rPr lang="en-US" sz="3000" dirty="0">
                <a:latin typeface="Segoe UI" panose="020B0502040204020203" pitchFamily="34" charset="0"/>
                <a:cs typeface="Segoe UI" panose="020B0502040204020203" pitchFamily="34" charset="0"/>
              </a:rPr>
              <a:t>System.Threading.Monitor.Enter/Exit</a:t>
            </a:r>
          </a:p>
        </p:txBody>
      </p:sp>
      <p:sp>
        <p:nvSpPr>
          <p:cNvPr id="3" name="Title 2"/>
          <p:cNvSpPr>
            <a:spLocks noGrp="1"/>
          </p:cNvSpPr>
          <p:nvPr>
            <p:ph type="title"/>
          </p:nvPr>
        </p:nvSpPr>
        <p:spPr/>
        <p:txBody>
          <a:bodyPr/>
          <a:lstStyle/>
          <a:p>
            <a:r>
              <a:rPr lang="en-US" dirty="0">
                <a:solidFill>
                  <a:srgbClr val="00B0F0"/>
                </a:solidFill>
              </a:rPr>
              <a:t>ECMA-335</a:t>
            </a:r>
            <a:r>
              <a:rPr lang="en-US" dirty="0"/>
              <a:t> </a:t>
            </a:r>
            <a:r>
              <a:rPr lang="ru-RU" dirty="0" smtClean="0"/>
              <a:t/>
            </a:r>
            <a:br>
              <a:rPr lang="ru-RU" dirty="0" smtClean="0"/>
            </a:br>
            <a:r>
              <a:rPr lang="en-US" dirty="0" smtClean="0">
                <a:solidFill>
                  <a:schemeClr val="bg1">
                    <a:lumMod val="50000"/>
                  </a:schemeClr>
                </a:solidFill>
              </a:rPr>
              <a:t>I.12.6.5 </a:t>
            </a:r>
            <a:r>
              <a:rPr lang="en-US" dirty="0">
                <a:solidFill>
                  <a:schemeClr val="bg1">
                    <a:lumMod val="50000"/>
                  </a:schemeClr>
                </a:solidFill>
              </a:rPr>
              <a:t>Locks and </a:t>
            </a:r>
            <a:r>
              <a:rPr lang="en-US" dirty="0" smtClean="0">
                <a:solidFill>
                  <a:schemeClr val="bg1">
                    <a:lumMod val="50000"/>
                  </a:schemeClr>
                </a:solidFill>
              </a:rPr>
              <a:t>threads</a:t>
            </a:r>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62460F1A-4B65-4A20-9DB8-9920A00046ED}" type="slidenum">
              <a:rPr lang="en-US" smtClean="0"/>
              <a:t>27</a:t>
            </a:fld>
            <a:endParaRPr lang="en-US"/>
          </a:p>
        </p:txBody>
      </p:sp>
    </p:spTree>
    <p:extLst>
      <p:ext uri="{BB962C8B-B14F-4D97-AF65-F5344CB8AC3E}">
        <p14:creationId xmlns:p14="http://schemas.microsoft.com/office/powerpoint/2010/main" val="38820348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28</a:t>
            </a:fld>
            <a:endParaRPr lang="en-US"/>
          </a:p>
        </p:txBody>
      </p:sp>
      <p:sp>
        <p:nvSpPr>
          <p:cNvPr id="4" name="Title 3"/>
          <p:cNvSpPr>
            <a:spLocks noGrp="1"/>
          </p:cNvSpPr>
          <p:nvPr>
            <p:ph type="title"/>
          </p:nvPr>
        </p:nvSpPr>
        <p:spPr/>
        <p:txBody>
          <a:bodyPr/>
          <a:lstStyle/>
          <a:p>
            <a:r>
              <a:rPr lang="en-US" dirty="0" err="1">
                <a:solidFill>
                  <a:srgbClr val="00B0F0"/>
                </a:solidFill>
              </a:rPr>
              <a:t>System.Threading.Volatile</a:t>
            </a:r>
            <a:endParaRPr lang="en-US" dirty="0">
              <a:solidFill>
                <a:srgbClr val="00B0F0"/>
              </a:solidFill>
            </a:endParaRPr>
          </a:p>
        </p:txBody>
      </p:sp>
      <p:pic>
        <p:nvPicPr>
          <p:cNvPr id="7" name="Picture 6"/>
          <p:cNvPicPr>
            <a:picLocks noChangeAspect="1"/>
          </p:cNvPicPr>
          <p:nvPr/>
        </p:nvPicPr>
        <p:blipFill>
          <a:blip r:embed="rId2"/>
          <a:stretch>
            <a:fillRect/>
          </a:stretch>
        </p:blipFill>
        <p:spPr>
          <a:xfrm>
            <a:off x="367701" y="1549177"/>
            <a:ext cx="11456598" cy="4048572"/>
          </a:xfrm>
          <a:prstGeom prst="rect">
            <a:avLst/>
          </a:prstGeom>
        </p:spPr>
      </p:pic>
    </p:spTree>
    <p:extLst>
      <p:ext uri="{BB962C8B-B14F-4D97-AF65-F5344CB8AC3E}">
        <p14:creationId xmlns:p14="http://schemas.microsoft.com/office/powerpoint/2010/main" val="242958926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29</a:t>
            </a:fld>
            <a:endParaRPr lang="en-US"/>
          </a:p>
        </p:txBody>
      </p:sp>
      <p:sp>
        <p:nvSpPr>
          <p:cNvPr id="4" name="Title 3"/>
          <p:cNvSpPr>
            <a:spLocks noGrp="1"/>
          </p:cNvSpPr>
          <p:nvPr>
            <p:ph type="title"/>
          </p:nvPr>
        </p:nvSpPr>
        <p:spPr/>
        <p:txBody>
          <a:bodyPr/>
          <a:lstStyle/>
          <a:p>
            <a:r>
              <a:rPr lang="en-US" dirty="0" err="1">
                <a:solidFill>
                  <a:srgbClr val="00B0F0"/>
                </a:solidFill>
              </a:rPr>
              <a:t>System.Threading.Volatile</a:t>
            </a:r>
            <a:endParaRPr lang="en-US" dirty="0">
              <a:solidFill>
                <a:srgbClr val="00B0F0"/>
              </a:solidFill>
            </a:endParaRPr>
          </a:p>
        </p:txBody>
      </p:sp>
      <p:pic>
        <p:nvPicPr>
          <p:cNvPr id="5" name="Picture 4"/>
          <p:cNvPicPr>
            <a:picLocks noChangeAspect="1"/>
          </p:cNvPicPr>
          <p:nvPr/>
        </p:nvPicPr>
        <p:blipFill>
          <a:blip r:embed="rId2"/>
          <a:stretch>
            <a:fillRect/>
          </a:stretch>
        </p:blipFill>
        <p:spPr>
          <a:xfrm>
            <a:off x="839787" y="1690691"/>
            <a:ext cx="9617363" cy="3705273"/>
          </a:xfrm>
          <a:prstGeom prst="rect">
            <a:avLst/>
          </a:prstGeom>
        </p:spPr>
      </p:pic>
    </p:spTree>
    <p:extLst>
      <p:ext uri="{BB962C8B-B14F-4D97-AF65-F5344CB8AC3E}">
        <p14:creationId xmlns:p14="http://schemas.microsoft.com/office/powerpoint/2010/main" val="6962349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588654"/>
            <a:ext cx="10515600" cy="4135727"/>
          </a:xfrm>
        </p:spPr>
        <p:txBody>
          <a:bodyPr vert="horz" lIns="91440" tIns="45720" rIns="91440" bIns="45720" rtlCol="0">
            <a:normAutofit/>
          </a:bodyPr>
          <a:lstStyle/>
          <a:p>
            <a:pPr marL="534988" indent="-534988">
              <a:lnSpc>
                <a:spcPct val="110000"/>
              </a:lnSpc>
              <a:spcBef>
                <a:spcPts val="0"/>
              </a:spcBef>
              <a:spcAft>
                <a:spcPts val="1200"/>
              </a:spcAft>
              <a:buClr>
                <a:srgbClr val="C00000"/>
              </a:buClr>
              <a:buFont typeface="Segoe UI" panose="020B0502040204020203" pitchFamily="34" charset="0"/>
              <a:buChar char="―"/>
            </a:pPr>
            <a:r>
              <a:rPr lang="ru-RU" sz="3000" dirty="0">
                <a:latin typeface="Segoe UI" panose="020B0502040204020203" pitchFamily="34" charset="0"/>
                <a:cs typeface="Segoe UI" panose="020B0502040204020203" pitchFamily="34" charset="0"/>
              </a:rPr>
              <a:t>Доклад </a:t>
            </a:r>
            <a:r>
              <a:rPr lang="ru-RU" sz="3000" b="1" dirty="0">
                <a:solidFill>
                  <a:srgbClr val="C00000"/>
                </a:solidFill>
                <a:latin typeface="Segoe UI" panose="020B0502040204020203" pitchFamily="34" charset="0"/>
                <a:cs typeface="Segoe UI" panose="020B0502040204020203" pitchFamily="34" charset="0"/>
              </a:rPr>
              <a:t>НЕ</a:t>
            </a:r>
            <a:r>
              <a:rPr lang="ru-RU" sz="3000" dirty="0">
                <a:latin typeface="Segoe UI" panose="020B0502040204020203" pitchFamily="34" charset="0"/>
                <a:cs typeface="Segoe UI" panose="020B0502040204020203" pitchFamily="34" charset="0"/>
              </a:rPr>
              <a:t> про </a:t>
            </a:r>
            <a:r>
              <a:rPr lang="en-US" sz="3000" dirty="0">
                <a:latin typeface="Segoe UI" panose="020B0502040204020203" pitchFamily="34" charset="0"/>
                <a:cs typeface="Segoe UI" panose="020B0502040204020203" pitchFamily="34" charset="0"/>
              </a:rPr>
              <a:t>GC</a:t>
            </a:r>
            <a:r>
              <a:rPr lang="ru-RU" sz="3000" dirty="0">
                <a:latin typeface="Segoe UI" panose="020B0502040204020203" pitchFamily="34" charset="0"/>
                <a:cs typeface="Segoe UI" panose="020B0502040204020203" pitchFamily="34" charset="0"/>
              </a:rPr>
              <a:t>, </a:t>
            </a:r>
            <a:r>
              <a:rPr lang="en-US" sz="3000" dirty="0">
                <a:latin typeface="Segoe UI" panose="020B0502040204020203" pitchFamily="34" charset="0"/>
                <a:cs typeface="Segoe UI" panose="020B0502040204020203" pitchFamily="34" charset="0"/>
              </a:rPr>
              <a:t>Stack, Heap</a:t>
            </a:r>
            <a:endParaRPr lang="ru-RU" sz="3000" dirty="0">
              <a:latin typeface="Segoe UI" panose="020B0502040204020203" pitchFamily="34" charset="0"/>
              <a:cs typeface="Segoe UI" panose="020B0502040204020203" pitchFamily="34" charset="0"/>
            </a:endParaRPr>
          </a:p>
          <a:p>
            <a:pPr marL="534988" indent="-534988">
              <a:lnSpc>
                <a:spcPct val="110000"/>
              </a:lnSpc>
              <a:spcBef>
                <a:spcPts val="0"/>
              </a:spcBef>
              <a:spcAft>
                <a:spcPts val="1200"/>
              </a:spcAft>
              <a:buClr>
                <a:srgbClr val="C00000"/>
              </a:buClr>
              <a:buFont typeface="Segoe UI" panose="020B0502040204020203" pitchFamily="34" charset="0"/>
              <a:buChar char="―"/>
            </a:pPr>
            <a:r>
              <a:rPr lang="ru-RU" sz="3000" b="1" dirty="0">
                <a:solidFill>
                  <a:srgbClr val="C00000"/>
                </a:solidFill>
                <a:latin typeface="Segoe UI" panose="020B0502040204020203" pitchFamily="34" charset="0"/>
                <a:cs typeface="Segoe UI" panose="020B0502040204020203" pitchFamily="34" charset="0"/>
              </a:rPr>
              <a:t>НЕ</a:t>
            </a:r>
            <a:r>
              <a:rPr lang="ru-RU" sz="3000" dirty="0">
                <a:latin typeface="Segoe UI" panose="020B0502040204020203" pitchFamily="34" charset="0"/>
                <a:cs typeface="Segoe UI" panose="020B0502040204020203" pitchFamily="34" charset="0"/>
              </a:rPr>
              <a:t> будем писать свои </a:t>
            </a:r>
            <a:r>
              <a:rPr lang="en-US" sz="3000" dirty="0">
                <a:latin typeface="Segoe UI" panose="020B0502040204020203" pitchFamily="34" charset="0"/>
                <a:cs typeface="Segoe UI" panose="020B0502040204020203" pitchFamily="34" charset="0"/>
              </a:rPr>
              <a:t>lock-free </a:t>
            </a:r>
            <a:r>
              <a:rPr lang="ru-RU" sz="3000" dirty="0">
                <a:latin typeface="Segoe UI" panose="020B0502040204020203" pitchFamily="34" charset="0"/>
                <a:cs typeface="Segoe UI" panose="020B0502040204020203" pitchFamily="34" charset="0"/>
              </a:rPr>
              <a:t>структуры</a:t>
            </a:r>
          </a:p>
          <a:p>
            <a:pPr marL="534988" indent="-534988">
              <a:lnSpc>
                <a:spcPct val="110000"/>
              </a:lnSpc>
              <a:spcBef>
                <a:spcPts val="0"/>
              </a:spcBef>
              <a:spcAft>
                <a:spcPts val="1200"/>
              </a:spcAft>
              <a:buClr>
                <a:srgbClr val="C00000"/>
              </a:buClr>
              <a:buFont typeface="Segoe UI" panose="020B0502040204020203" pitchFamily="34" charset="0"/>
              <a:buChar char="―"/>
            </a:pPr>
            <a:r>
              <a:rPr lang="ru-RU" sz="3000" dirty="0">
                <a:latin typeface="Segoe UI" panose="020B0502040204020203" pitchFamily="34" charset="0"/>
                <a:cs typeface="Segoe UI" panose="020B0502040204020203" pitchFamily="34" charset="0"/>
              </a:rPr>
              <a:t>Доклад про разные процессорные архитектуры, компиляторы и </a:t>
            </a:r>
            <a:r>
              <a:rPr lang="en-US" sz="3000" dirty="0">
                <a:latin typeface="Segoe UI" panose="020B0502040204020203" pitchFamily="34" charset="0"/>
                <a:cs typeface="Segoe UI" panose="020B0502040204020203" pitchFamily="34" charset="0"/>
              </a:rPr>
              <a:t>concurrency</a:t>
            </a:r>
          </a:p>
          <a:p>
            <a:pPr marL="534988" indent="-534988">
              <a:lnSpc>
                <a:spcPct val="110000"/>
              </a:lnSpc>
              <a:spcBef>
                <a:spcPts val="0"/>
              </a:spcBef>
              <a:spcAft>
                <a:spcPts val="1200"/>
              </a:spcAft>
              <a:buClr>
                <a:srgbClr val="C00000"/>
              </a:buClr>
              <a:buFont typeface="Segoe UI" panose="020B0502040204020203" pitchFamily="34" charset="0"/>
              <a:buChar char="―"/>
            </a:pPr>
            <a:r>
              <a:rPr lang="en-US" sz="3000" b="1" dirty="0">
                <a:solidFill>
                  <a:srgbClr val="C00000"/>
                </a:solidFill>
                <a:latin typeface="Segoe UI" panose="020B0502040204020203" pitchFamily="34" charset="0"/>
                <a:cs typeface="Segoe UI" panose="020B0502040204020203" pitchFamily="34" charset="0"/>
              </a:rPr>
              <a:t>Here be dragons!</a:t>
            </a:r>
          </a:p>
          <a:p>
            <a:pPr marL="534988" indent="-534988">
              <a:lnSpc>
                <a:spcPct val="110000"/>
              </a:lnSpc>
              <a:spcBef>
                <a:spcPts val="0"/>
              </a:spcBef>
              <a:spcAft>
                <a:spcPts val="1200"/>
              </a:spcAft>
              <a:buClr>
                <a:srgbClr val="C00000"/>
              </a:buClr>
              <a:buFont typeface="Segoe UI" panose="020B0502040204020203" pitchFamily="34" charset="0"/>
              <a:buChar char="―"/>
            </a:pPr>
            <a:r>
              <a:rPr lang="ru-RU" sz="3000" dirty="0">
                <a:latin typeface="Segoe UI" panose="020B0502040204020203" pitchFamily="34" charset="0"/>
                <a:cs typeface="Segoe UI" panose="020B0502040204020203" pitchFamily="34" charset="0"/>
              </a:rPr>
              <a:t>Верить нельзя никому (кроме спецификаций)</a:t>
            </a:r>
            <a:endParaRPr lang="en-US" sz="3000" dirty="0">
              <a:latin typeface="Segoe UI" panose="020B0502040204020203" pitchFamily="34" charset="0"/>
              <a:cs typeface="Segoe UI" panose="020B0502040204020203" pitchFamily="34" charset="0"/>
            </a:endParaRPr>
          </a:p>
        </p:txBody>
      </p:sp>
      <p:sp>
        <p:nvSpPr>
          <p:cNvPr id="3" name="Slide Number Placeholder 2"/>
          <p:cNvSpPr>
            <a:spLocks noGrp="1"/>
          </p:cNvSpPr>
          <p:nvPr>
            <p:ph type="sldNum" sz="quarter" idx="12"/>
          </p:nvPr>
        </p:nvSpPr>
        <p:spPr/>
        <p:txBody>
          <a:bodyPr/>
          <a:lstStyle/>
          <a:p>
            <a:fld id="{62460F1A-4B65-4A20-9DB8-9920A00046ED}" type="slidenum">
              <a:rPr lang="en-US" smtClean="0"/>
              <a:t>3</a:t>
            </a:fld>
            <a:endParaRPr lang="en-US"/>
          </a:p>
        </p:txBody>
      </p:sp>
      <p:sp>
        <p:nvSpPr>
          <p:cNvPr id="4" name="Title 3"/>
          <p:cNvSpPr>
            <a:spLocks noGrp="1"/>
          </p:cNvSpPr>
          <p:nvPr>
            <p:ph type="title"/>
          </p:nvPr>
        </p:nvSpPr>
        <p:spPr/>
        <p:txBody>
          <a:bodyPr/>
          <a:lstStyle/>
          <a:p>
            <a:r>
              <a:rPr lang="en-US" sz="4000" b="1" spc="30" dirty="0">
                <a:solidFill>
                  <a:srgbClr val="C00000"/>
                </a:solidFill>
                <a:cs typeface="Segoe UI" panose="020B0502040204020203" pitchFamily="34" charset="0"/>
              </a:rPr>
              <a:t>WARNING!</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4162" y="5816919"/>
            <a:ext cx="765722" cy="665533"/>
          </a:xfrm>
          <a:prstGeom prst="rect">
            <a:avLst/>
          </a:prstGeom>
        </p:spPr>
      </p:pic>
    </p:spTree>
    <p:extLst>
      <p:ext uri="{BB962C8B-B14F-4D97-AF65-F5344CB8AC3E}">
        <p14:creationId xmlns:p14="http://schemas.microsoft.com/office/powerpoint/2010/main" val="39587497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30</a:t>
            </a:fld>
            <a:endParaRPr lang="en-US"/>
          </a:p>
        </p:txBody>
      </p:sp>
      <p:sp>
        <p:nvSpPr>
          <p:cNvPr id="4" name="Title 3"/>
          <p:cNvSpPr>
            <a:spLocks noGrp="1"/>
          </p:cNvSpPr>
          <p:nvPr>
            <p:ph type="title"/>
          </p:nvPr>
        </p:nvSpPr>
        <p:spPr/>
        <p:txBody>
          <a:bodyPr/>
          <a:lstStyle/>
          <a:p>
            <a:r>
              <a:rPr lang="en-US" dirty="0" err="1">
                <a:solidFill>
                  <a:srgbClr val="00B0F0"/>
                </a:solidFill>
              </a:rPr>
              <a:t>System.Threading.Volatile</a:t>
            </a:r>
            <a:endParaRPr lang="en-US" dirty="0">
              <a:solidFill>
                <a:srgbClr val="00B0F0"/>
              </a:solidFill>
            </a:endParaRPr>
          </a:p>
        </p:txBody>
      </p:sp>
      <p:grpSp>
        <p:nvGrpSpPr>
          <p:cNvPr id="2" name="Группа 1"/>
          <p:cNvGrpSpPr/>
          <p:nvPr/>
        </p:nvGrpSpPr>
        <p:grpSpPr>
          <a:xfrm>
            <a:off x="87779" y="1613268"/>
            <a:ext cx="12051504" cy="3913325"/>
            <a:chOff x="730873" y="1804188"/>
            <a:chExt cx="10655164" cy="3459910"/>
          </a:xfrm>
        </p:grpSpPr>
        <p:pic>
          <p:nvPicPr>
            <p:cNvPr id="5" name="Picture 4">
              <a:extLst>
                <a:ext uri="{FF2B5EF4-FFF2-40B4-BE49-F238E27FC236}">
                  <a16:creationId xmlns:a16="http://schemas.microsoft.com/office/drawing/2014/main" id="{6D43BB87-C546-4544-A4A2-8FAD8A97A6A2}"/>
                </a:ext>
              </a:extLst>
            </p:cNvPr>
            <p:cNvPicPr>
              <a:picLocks noChangeAspect="1"/>
            </p:cNvPicPr>
            <p:nvPr/>
          </p:nvPicPr>
          <p:blipFill>
            <a:blip r:embed="rId2"/>
            <a:stretch>
              <a:fillRect/>
            </a:stretch>
          </p:blipFill>
          <p:spPr>
            <a:xfrm>
              <a:off x="805963" y="3066958"/>
              <a:ext cx="10580074" cy="2197140"/>
            </a:xfrm>
            <a:prstGeom prst="rect">
              <a:avLst/>
            </a:prstGeom>
          </p:spPr>
        </p:pic>
        <p:pic>
          <p:nvPicPr>
            <p:cNvPr id="6" name="Picture 5">
              <a:extLst>
                <a:ext uri="{FF2B5EF4-FFF2-40B4-BE49-F238E27FC236}">
                  <a16:creationId xmlns:a16="http://schemas.microsoft.com/office/drawing/2014/main" id="{3780EB3F-B132-4775-BCDE-BBAF8EF97301}"/>
                </a:ext>
              </a:extLst>
            </p:cNvPr>
            <p:cNvPicPr>
              <a:picLocks noChangeAspect="1"/>
            </p:cNvPicPr>
            <p:nvPr/>
          </p:nvPicPr>
          <p:blipFill>
            <a:blip r:embed="rId3"/>
            <a:stretch>
              <a:fillRect/>
            </a:stretch>
          </p:blipFill>
          <p:spPr>
            <a:xfrm>
              <a:off x="730873" y="1804188"/>
              <a:ext cx="7763226" cy="1149273"/>
            </a:xfrm>
            <a:prstGeom prst="rect">
              <a:avLst/>
            </a:prstGeom>
          </p:spPr>
        </p:pic>
      </p:grpSp>
    </p:spTree>
    <p:extLst>
      <p:ext uri="{BB962C8B-B14F-4D97-AF65-F5344CB8AC3E}">
        <p14:creationId xmlns:p14="http://schemas.microsoft.com/office/powerpoint/2010/main" val="96872826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00B0F0"/>
                </a:solidFill>
              </a:rPr>
              <a:t>ECMA-335</a:t>
            </a:r>
            <a:r>
              <a:rPr lang="ru-RU" dirty="0">
                <a:solidFill>
                  <a:srgbClr val="00B0F0"/>
                </a:solidFill>
              </a:rPr>
              <a:t> </a:t>
            </a:r>
            <a:r>
              <a:rPr lang="ru-RU" dirty="0" smtClean="0"/>
              <a:t/>
            </a:r>
            <a:br>
              <a:rPr lang="ru-RU" dirty="0" smtClean="0"/>
            </a:br>
            <a:r>
              <a:rPr lang="en-US" dirty="0" smtClean="0">
                <a:solidFill>
                  <a:schemeClr val="bg1">
                    <a:lumMod val="50000"/>
                  </a:schemeClr>
                </a:solidFill>
              </a:rPr>
              <a:t>I.12.6.6 </a:t>
            </a:r>
            <a:r>
              <a:rPr lang="en-US" dirty="0">
                <a:solidFill>
                  <a:schemeClr val="bg1">
                    <a:lumMod val="50000"/>
                  </a:schemeClr>
                </a:solidFill>
              </a:rPr>
              <a:t>Atomic reads and </a:t>
            </a:r>
            <a:r>
              <a:rPr lang="en-US" dirty="0" smtClean="0">
                <a:solidFill>
                  <a:schemeClr val="bg1">
                    <a:lumMod val="50000"/>
                  </a:schemeClr>
                </a:solidFill>
              </a:rPr>
              <a:t>writes</a:t>
            </a:r>
            <a:endParaRPr lang="en-US" dirty="0">
              <a:solidFill>
                <a:schemeClr val="bg1">
                  <a:lumMod val="50000"/>
                </a:schemeClr>
              </a:solidFill>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460F1A-4B65-4A20-9DB8-9920A00046ED}" type="slidenum">
              <a:rPr kumimoji="0" lang="en-US" sz="1200" b="0" i="0" u="none" strike="noStrike" kern="1200" cap="none" spc="0" normalizeH="0" baseline="0" noProof="0" smtClean="0">
                <a:ln>
                  <a:noFill/>
                </a:ln>
                <a:solidFill>
                  <a:srgbClr val="235488">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srgbClr val="235488">
                  <a:tint val="75000"/>
                </a:srgbClr>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D84297D0-E4EB-45B5-850C-DDDD50AAA8B1}"/>
              </a:ext>
            </a:extLst>
          </p:cNvPr>
          <p:cNvSpPr/>
          <p:nvPr/>
        </p:nvSpPr>
        <p:spPr>
          <a:xfrm>
            <a:off x="838200" y="1871559"/>
            <a:ext cx="11038952" cy="4247317"/>
          </a:xfrm>
          <a:prstGeom prst="rect">
            <a:avLst/>
          </a:prstGeom>
        </p:spPr>
        <p:txBody>
          <a:bodyPr wrap="square">
            <a:spAutoFit/>
          </a:bodyPr>
          <a:lstStyle/>
          <a:p>
            <a:r>
              <a:rPr lang="en-US" sz="3000" dirty="0"/>
              <a:t>A conforming CLI shall guarantee that </a:t>
            </a:r>
            <a:r>
              <a:rPr lang="en-US" sz="3000" b="1" dirty="0">
                <a:solidFill>
                  <a:schemeClr val="accent2"/>
                </a:solidFill>
              </a:rPr>
              <a:t>read and write</a:t>
            </a:r>
            <a:r>
              <a:rPr lang="en-US" sz="3000" dirty="0"/>
              <a:t> access to </a:t>
            </a:r>
            <a:r>
              <a:rPr lang="en-US" sz="3000" b="1" dirty="0">
                <a:solidFill>
                  <a:schemeClr val="accent2"/>
                </a:solidFill>
              </a:rPr>
              <a:t>properly aligned </a:t>
            </a:r>
            <a:r>
              <a:rPr lang="en-US" sz="3000" dirty="0"/>
              <a:t>memory locations </a:t>
            </a:r>
            <a:r>
              <a:rPr lang="en-US" sz="3000" b="1" dirty="0">
                <a:solidFill>
                  <a:schemeClr val="accent2"/>
                </a:solidFill>
              </a:rPr>
              <a:t>no larger than the native word size </a:t>
            </a:r>
            <a:r>
              <a:rPr lang="en-US" sz="3000" dirty="0"/>
              <a:t>(the size of type native </a:t>
            </a:r>
            <a:r>
              <a:rPr lang="en-US" sz="3000" dirty="0" err="1"/>
              <a:t>int</a:t>
            </a:r>
            <a:r>
              <a:rPr lang="en-US" sz="3000" dirty="0"/>
              <a:t>) </a:t>
            </a:r>
            <a:r>
              <a:rPr lang="en-US" sz="3000" b="1" dirty="0">
                <a:solidFill>
                  <a:schemeClr val="accent2"/>
                </a:solidFill>
              </a:rPr>
              <a:t>is atomic</a:t>
            </a:r>
            <a:r>
              <a:rPr lang="en-US" sz="3000" dirty="0"/>
              <a:t> </a:t>
            </a:r>
            <a:r>
              <a:rPr lang="en-US" sz="3000" b="1" dirty="0">
                <a:solidFill>
                  <a:schemeClr val="accent2"/>
                </a:solidFill>
              </a:rPr>
              <a:t>when all the write accesses to a location are the same size</a:t>
            </a:r>
            <a:r>
              <a:rPr lang="en-US" sz="3000" dirty="0"/>
              <a:t>.  Atomic writes shall alter no bits other than those written.  Unless explicit layout control is used to alter the default behavior, data elements no larger than the natural word size (the size of a native </a:t>
            </a:r>
            <a:r>
              <a:rPr lang="en-US" sz="3000" dirty="0" err="1"/>
              <a:t>int</a:t>
            </a:r>
            <a:r>
              <a:rPr lang="en-US" sz="3000" dirty="0"/>
              <a:t>) shall be properly aligned.  </a:t>
            </a:r>
            <a:r>
              <a:rPr lang="en-US" sz="3000" b="1" dirty="0">
                <a:solidFill>
                  <a:schemeClr val="accent2"/>
                </a:solidFill>
              </a:rPr>
              <a:t>Object references shall be treated as though they are stored in the native word size. </a:t>
            </a:r>
          </a:p>
        </p:txBody>
      </p:sp>
    </p:spTree>
    <p:extLst>
      <p:ext uri="{BB962C8B-B14F-4D97-AF65-F5344CB8AC3E}">
        <p14:creationId xmlns:p14="http://schemas.microsoft.com/office/powerpoint/2010/main" val="22638572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rgbClr val="00B0F0"/>
                </a:solidFill>
              </a:rPr>
              <a:t>ECMA-335</a:t>
            </a:r>
            <a:r>
              <a:rPr lang="ru-RU" dirty="0"/>
              <a:t> </a:t>
            </a:r>
            <a:r>
              <a:rPr lang="ru-RU" dirty="0" smtClean="0"/>
              <a:t/>
            </a:r>
            <a:br>
              <a:rPr lang="ru-RU" dirty="0" smtClean="0"/>
            </a:br>
            <a:r>
              <a:rPr lang="en-US" dirty="0" smtClean="0">
                <a:solidFill>
                  <a:schemeClr val="bg1">
                    <a:lumMod val="50000"/>
                  </a:schemeClr>
                </a:solidFill>
              </a:rPr>
              <a:t>I.12.6.</a:t>
            </a:r>
            <a:r>
              <a:rPr lang="ru-RU" dirty="0">
                <a:solidFill>
                  <a:schemeClr val="bg1">
                    <a:lumMod val="50000"/>
                  </a:schemeClr>
                </a:solidFill>
              </a:rPr>
              <a:t>7</a:t>
            </a:r>
            <a:r>
              <a:rPr lang="en-US" dirty="0">
                <a:solidFill>
                  <a:schemeClr val="bg1">
                    <a:lumMod val="50000"/>
                  </a:schemeClr>
                </a:solidFill>
              </a:rPr>
              <a:t> Volatile reads and </a:t>
            </a:r>
            <a:r>
              <a:rPr lang="en-US" dirty="0" smtClean="0">
                <a:solidFill>
                  <a:schemeClr val="bg1">
                    <a:lumMod val="50000"/>
                  </a:schemeClr>
                </a:solidFill>
              </a:rPr>
              <a:t>writes</a:t>
            </a:r>
            <a:endParaRPr lang="en-US" dirty="0">
              <a:solidFill>
                <a:schemeClr val="bg1">
                  <a:lumMod val="50000"/>
                </a:schemeClr>
              </a:solidFill>
            </a:endParaRPr>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460F1A-4B65-4A20-9DB8-9920A00046ED}" type="slidenum">
              <a:rPr kumimoji="0" lang="en-US" sz="1200" b="0" i="0" u="none" strike="noStrike" kern="1200" cap="none" spc="0" normalizeH="0" baseline="0" noProof="0" smtClean="0">
                <a:ln>
                  <a:noFill/>
                </a:ln>
                <a:solidFill>
                  <a:srgbClr val="235488">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srgbClr val="235488">
                  <a:tint val="75000"/>
                </a:srgbClr>
              </a:solidFill>
              <a:effectLst/>
              <a:uLnTx/>
              <a:uFillTx/>
              <a:latin typeface="Calibri" panose="020F0502020204030204"/>
              <a:ea typeface="+mn-ea"/>
              <a:cs typeface="+mn-cs"/>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849246"/>
            <a:ext cx="5173135" cy="487223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2293593"/>
            <a:ext cx="5581817" cy="4189126"/>
          </a:xfrm>
          <a:prstGeom prst="rect">
            <a:avLst/>
          </a:prstGeom>
        </p:spPr>
      </p:pic>
    </p:spTree>
    <p:extLst>
      <p:ext uri="{BB962C8B-B14F-4D97-AF65-F5344CB8AC3E}">
        <p14:creationId xmlns:p14="http://schemas.microsoft.com/office/powerpoint/2010/main" val="5090617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accent1"/>
                </a:solidFill>
              </a:rPr>
              <a:t>ECMA-335</a:t>
            </a:r>
            <a:r>
              <a:rPr lang="ru-RU" dirty="0"/>
              <a:t> </a:t>
            </a:r>
            <a:r>
              <a:rPr lang="ru-RU" dirty="0" smtClean="0"/>
              <a:t/>
            </a:r>
            <a:br>
              <a:rPr lang="ru-RU" dirty="0" smtClean="0"/>
            </a:br>
            <a:r>
              <a:rPr lang="en-US" dirty="0" smtClean="0">
                <a:solidFill>
                  <a:schemeClr val="bg1">
                    <a:lumMod val="50000"/>
                  </a:schemeClr>
                </a:solidFill>
              </a:rPr>
              <a:t>I.12.6.7 </a:t>
            </a:r>
            <a:r>
              <a:rPr lang="en-US" dirty="0">
                <a:solidFill>
                  <a:schemeClr val="bg1">
                    <a:lumMod val="50000"/>
                  </a:schemeClr>
                </a:solidFill>
              </a:rPr>
              <a:t>Volatile reads and </a:t>
            </a:r>
            <a:r>
              <a:rPr lang="en-US" dirty="0" smtClean="0">
                <a:solidFill>
                  <a:schemeClr val="bg1">
                    <a:lumMod val="50000"/>
                  </a:schemeClr>
                </a:solidFill>
              </a:rPr>
              <a:t>writes</a:t>
            </a:r>
            <a:endParaRPr lang="en-US" dirty="0">
              <a:solidFill>
                <a:schemeClr val="bg1">
                  <a:lumMod val="50000"/>
                </a:schemeClr>
              </a:solidFill>
            </a:endParaRPr>
          </a:p>
        </p:txBody>
      </p:sp>
      <p:pic>
        <p:nvPicPr>
          <p:cNvPr id="4" name="Picture 3"/>
          <p:cNvPicPr>
            <a:picLocks noChangeAspect="1"/>
          </p:cNvPicPr>
          <p:nvPr/>
        </p:nvPicPr>
        <p:blipFill>
          <a:blip r:embed="rId2"/>
          <a:stretch>
            <a:fillRect/>
          </a:stretch>
        </p:blipFill>
        <p:spPr>
          <a:xfrm>
            <a:off x="911783" y="2235063"/>
            <a:ext cx="8827708" cy="4121293"/>
          </a:xfrm>
          <a:prstGeom prst="rect">
            <a:avLst/>
          </a:prstGeom>
        </p:spPr>
      </p:pic>
      <p:sp>
        <p:nvSpPr>
          <p:cNvPr id="2" name="Slide Number Placeholder 1"/>
          <p:cNvSpPr>
            <a:spLocks noGrp="1"/>
          </p:cNvSpPr>
          <p:nvPr>
            <p:ph type="sldNum" sz="quarter" idx="12"/>
          </p:nvPr>
        </p:nvSpPr>
        <p:spPr/>
        <p:txBody>
          <a:bodyPr/>
          <a:lstStyle/>
          <a:p>
            <a:fld id="{62460F1A-4B65-4A20-9DB8-9920A00046ED}" type="slidenum">
              <a:rPr lang="en-US" smtClean="0"/>
              <a:t>33</a:t>
            </a:fld>
            <a:endParaRPr lang="en-US"/>
          </a:p>
        </p:txBody>
      </p:sp>
    </p:spTree>
    <p:extLst>
      <p:ext uri="{BB962C8B-B14F-4D97-AF65-F5344CB8AC3E}">
        <p14:creationId xmlns:p14="http://schemas.microsoft.com/office/powerpoint/2010/main" val="17648148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2034070"/>
            <a:ext cx="10515600" cy="3844215"/>
          </a:xfrm>
          <a:solidFill>
            <a:schemeClr val="bg1"/>
          </a:solidFill>
        </p:spPr>
        <p:txBody>
          <a:bodyPr vert="horz" lIns="91440" tIns="45720" rIns="91440" bIns="45720" rtlCol="0">
            <a:normAutofit/>
          </a:bodyPr>
          <a:lstStyle/>
          <a:p>
            <a:pPr marL="0" indent="0">
              <a:lnSpc>
                <a:spcPct val="134000"/>
              </a:lnSpc>
              <a:spcBef>
                <a:spcPts val="0"/>
              </a:spcBef>
              <a:spcAft>
                <a:spcPts val="1200"/>
              </a:spcAft>
              <a:buClr>
                <a:srgbClr val="C00000"/>
              </a:buClr>
              <a:buNone/>
            </a:pPr>
            <a:r>
              <a:rPr lang="en-US" sz="3000" dirty="0">
                <a:latin typeface="Segoe UI" panose="020B0502040204020203" pitchFamily="34" charset="0"/>
                <a:cs typeface="Segoe UI" panose="020B0502040204020203" pitchFamily="34" charset="0"/>
              </a:rPr>
              <a:t>It is </a:t>
            </a:r>
            <a:r>
              <a:rPr lang="en-US" sz="3000" b="1" dirty="0">
                <a:solidFill>
                  <a:srgbClr val="C00000"/>
                </a:solidFill>
                <a:latin typeface="Segoe UI" panose="020B0502040204020203" pitchFamily="34" charset="0"/>
                <a:cs typeface="Segoe UI" panose="020B0502040204020203" pitchFamily="34" charset="0"/>
              </a:rPr>
              <a:t>explicitly not a requirement</a:t>
            </a:r>
            <a:r>
              <a:rPr lang="en-US" sz="3000" dirty="0">
                <a:latin typeface="Segoe UI" panose="020B0502040204020203" pitchFamily="34" charset="0"/>
                <a:cs typeface="Segoe UI" panose="020B0502040204020203" pitchFamily="34" charset="0"/>
              </a:rPr>
              <a:t> that a conforming implementation of the CLI guarantee </a:t>
            </a:r>
            <a:r>
              <a:rPr lang="en-US" sz="3000" b="1" dirty="0">
                <a:solidFill>
                  <a:srgbClr val="C00000"/>
                </a:solidFill>
                <a:latin typeface="Segoe UI" panose="020B0502040204020203" pitchFamily="34" charset="0"/>
                <a:cs typeface="Segoe UI" panose="020B0502040204020203" pitchFamily="34" charset="0"/>
              </a:rPr>
              <a:t>that all state updates performed within a constructor be uniformly visible before the constructor completes. </a:t>
            </a:r>
            <a:r>
              <a:rPr lang="en-US" sz="3000" dirty="0">
                <a:latin typeface="Segoe UI" panose="020B0502040204020203" pitchFamily="34" charset="0"/>
                <a:cs typeface="Segoe UI" panose="020B0502040204020203" pitchFamily="34" charset="0"/>
              </a:rPr>
              <a:t>CIL generators can ensure this requirement themselves by inserting appropriate calls to the memory barrier or volatile write </a:t>
            </a:r>
            <a:r>
              <a:rPr lang="en-US" sz="3000" dirty="0">
                <a:latin typeface="Segoe UI" panose="020B0502040204020203" pitchFamily="34" charset="0"/>
                <a:cs typeface="Segoe UI" panose="020B0502040204020203" pitchFamily="34" charset="0"/>
              </a:rPr>
              <a:t>instructions</a:t>
            </a:r>
            <a:r>
              <a:rPr lang="en-US" sz="3000" dirty="0" smtClean="0">
                <a:latin typeface="Segoe UI" panose="020B0502040204020203" pitchFamily="34" charset="0"/>
                <a:cs typeface="Segoe UI" panose="020B0502040204020203" pitchFamily="34" charset="0"/>
              </a:rPr>
              <a:t>.</a:t>
            </a:r>
            <a:endParaRPr lang="en-US" sz="3000" dirty="0">
              <a:latin typeface="Segoe UI" panose="020B0502040204020203" pitchFamily="34" charset="0"/>
              <a:cs typeface="Segoe UI" panose="020B0502040204020203" pitchFamily="34" charset="0"/>
            </a:endParaRPr>
          </a:p>
        </p:txBody>
      </p:sp>
      <p:sp>
        <p:nvSpPr>
          <p:cNvPr id="3" name="Slide Number Placeholder 2"/>
          <p:cNvSpPr>
            <a:spLocks noGrp="1"/>
          </p:cNvSpPr>
          <p:nvPr>
            <p:ph type="sldNum" sz="quarter" idx="12"/>
          </p:nvPr>
        </p:nvSpPr>
        <p:spPr/>
        <p:txBody>
          <a:bodyPr/>
          <a:lstStyle/>
          <a:p>
            <a:fld id="{62460F1A-4B65-4A20-9DB8-9920A00046ED}" type="slidenum">
              <a:rPr lang="en-US" smtClean="0"/>
              <a:t>34</a:t>
            </a:fld>
            <a:endParaRPr lang="en-US"/>
          </a:p>
        </p:txBody>
      </p:sp>
      <p:sp>
        <p:nvSpPr>
          <p:cNvPr id="4" name="Title 3"/>
          <p:cNvSpPr>
            <a:spLocks noGrp="1"/>
          </p:cNvSpPr>
          <p:nvPr>
            <p:ph type="title"/>
          </p:nvPr>
        </p:nvSpPr>
        <p:spPr/>
        <p:txBody>
          <a:bodyPr/>
          <a:lstStyle/>
          <a:p>
            <a:r>
              <a:rPr lang="en-US" dirty="0">
                <a:solidFill>
                  <a:schemeClr val="accent1"/>
                </a:solidFill>
              </a:rPr>
              <a:t>ECMA-335 </a:t>
            </a:r>
            <a:r>
              <a:rPr lang="ru-RU" dirty="0" smtClean="0"/>
              <a:t/>
            </a:r>
            <a:br>
              <a:rPr lang="ru-RU" dirty="0" smtClean="0"/>
            </a:br>
            <a:r>
              <a:rPr lang="en-US" dirty="0" smtClean="0">
                <a:solidFill>
                  <a:schemeClr val="bg1">
                    <a:lumMod val="50000"/>
                  </a:schemeClr>
                </a:solidFill>
              </a:rPr>
              <a:t>I.12.6.8 Other </a:t>
            </a:r>
            <a:r>
              <a:rPr lang="en-US" dirty="0">
                <a:solidFill>
                  <a:schemeClr val="bg1">
                    <a:lumMod val="50000"/>
                  </a:schemeClr>
                </a:solidFill>
              </a:rPr>
              <a:t>memory model </a:t>
            </a:r>
            <a:r>
              <a:rPr lang="en-US" dirty="0" smtClean="0">
                <a:solidFill>
                  <a:schemeClr val="bg1">
                    <a:lumMod val="50000"/>
                  </a:schemeClr>
                </a:solidFill>
              </a:rPr>
              <a:t>issues</a:t>
            </a:r>
            <a:endParaRPr lang="en-US" dirty="0">
              <a:solidFill>
                <a:schemeClr val="bg1">
                  <a:lumMod val="50000"/>
                </a:schemeClr>
              </a:solidFill>
            </a:endParaRPr>
          </a:p>
        </p:txBody>
      </p:sp>
    </p:spTree>
    <p:extLst>
      <p:ext uri="{BB962C8B-B14F-4D97-AF65-F5344CB8AC3E}">
        <p14:creationId xmlns:p14="http://schemas.microsoft.com/office/powerpoint/2010/main" val="661787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2034070"/>
            <a:ext cx="10515600" cy="3844215"/>
          </a:xfrm>
        </p:spPr>
        <p:txBody>
          <a:bodyPr vert="horz" lIns="91440" tIns="45720" rIns="91440" bIns="45720" rtlCol="0">
            <a:normAutofit/>
          </a:bodyPr>
          <a:lstStyle/>
          <a:p>
            <a:pPr marL="0" indent="0">
              <a:lnSpc>
                <a:spcPct val="134000"/>
              </a:lnSpc>
              <a:spcBef>
                <a:spcPts val="0"/>
              </a:spcBef>
              <a:spcAft>
                <a:spcPts val="1200"/>
              </a:spcAft>
              <a:buClr>
                <a:srgbClr val="C00000"/>
              </a:buClr>
              <a:buNone/>
            </a:pPr>
            <a:r>
              <a:rPr lang="en-US" sz="3000" dirty="0">
                <a:solidFill>
                  <a:schemeClr val="bg1">
                    <a:lumMod val="75000"/>
                  </a:schemeClr>
                </a:solidFill>
                <a:latin typeface="Segoe UI" panose="020B0502040204020203" pitchFamily="34" charset="0"/>
                <a:cs typeface="Segoe UI" panose="020B0502040204020203" pitchFamily="34" charset="0"/>
              </a:rPr>
              <a:t>It is </a:t>
            </a:r>
            <a:r>
              <a:rPr lang="en-US" sz="3000" b="1" dirty="0">
                <a:solidFill>
                  <a:srgbClr val="C00000"/>
                </a:solidFill>
                <a:latin typeface="Segoe UI" panose="020B0502040204020203" pitchFamily="34" charset="0"/>
                <a:cs typeface="Segoe UI" panose="020B0502040204020203" pitchFamily="34" charset="0"/>
              </a:rPr>
              <a:t>explicitly not a requirement</a:t>
            </a:r>
            <a:r>
              <a:rPr lang="en-US" sz="3000" dirty="0">
                <a:latin typeface="Segoe UI" panose="020B0502040204020203" pitchFamily="34" charset="0"/>
                <a:cs typeface="Segoe UI" panose="020B0502040204020203" pitchFamily="34" charset="0"/>
              </a:rPr>
              <a:t> </a:t>
            </a:r>
            <a:r>
              <a:rPr lang="en-US" sz="3000" dirty="0">
                <a:solidFill>
                  <a:schemeClr val="bg1">
                    <a:lumMod val="75000"/>
                  </a:schemeClr>
                </a:solidFill>
                <a:latin typeface="Segoe UI" panose="020B0502040204020203" pitchFamily="34" charset="0"/>
                <a:cs typeface="Segoe UI" panose="020B0502040204020203" pitchFamily="34" charset="0"/>
              </a:rPr>
              <a:t>that a conforming implementation of the CLI guarantee </a:t>
            </a:r>
            <a:r>
              <a:rPr lang="en-US" sz="3000" b="1" dirty="0">
                <a:solidFill>
                  <a:srgbClr val="C00000"/>
                </a:solidFill>
                <a:latin typeface="Segoe UI" panose="020B0502040204020203" pitchFamily="34" charset="0"/>
                <a:cs typeface="Segoe UI" panose="020B0502040204020203" pitchFamily="34" charset="0"/>
              </a:rPr>
              <a:t>that all state updates performed within a constructor be uniformly visible before the constructor completes. </a:t>
            </a:r>
            <a:r>
              <a:rPr lang="en-US" sz="3000" dirty="0">
                <a:solidFill>
                  <a:schemeClr val="bg1">
                    <a:lumMod val="75000"/>
                  </a:schemeClr>
                </a:solidFill>
                <a:latin typeface="Segoe UI" panose="020B0502040204020203" pitchFamily="34" charset="0"/>
                <a:cs typeface="Segoe UI" panose="020B0502040204020203" pitchFamily="34" charset="0"/>
              </a:rPr>
              <a:t>CIL generators can ensure this requirement themselves by inserting appropriate calls to the memory barrier or volatile write </a:t>
            </a:r>
            <a:r>
              <a:rPr lang="en-US" sz="3000" dirty="0">
                <a:solidFill>
                  <a:schemeClr val="bg1">
                    <a:lumMod val="75000"/>
                  </a:schemeClr>
                </a:solidFill>
                <a:latin typeface="Segoe UI" panose="020B0502040204020203" pitchFamily="34" charset="0"/>
                <a:cs typeface="Segoe UI" panose="020B0502040204020203" pitchFamily="34" charset="0"/>
              </a:rPr>
              <a:t>instructions</a:t>
            </a:r>
            <a:r>
              <a:rPr lang="en-US" sz="3000" dirty="0" smtClean="0">
                <a:solidFill>
                  <a:schemeClr val="bg1">
                    <a:lumMod val="75000"/>
                  </a:schemeClr>
                </a:solidFill>
                <a:latin typeface="Segoe UI" panose="020B0502040204020203" pitchFamily="34" charset="0"/>
                <a:cs typeface="Segoe UI" panose="020B0502040204020203" pitchFamily="34" charset="0"/>
              </a:rPr>
              <a:t>.</a:t>
            </a:r>
            <a:endParaRPr lang="en-US" sz="3000" dirty="0">
              <a:solidFill>
                <a:schemeClr val="bg1">
                  <a:lumMod val="75000"/>
                </a:schemeClr>
              </a:solidFill>
              <a:latin typeface="Segoe UI" panose="020B0502040204020203" pitchFamily="34" charset="0"/>
              <a:cs typeface="Segoe UI" panose="020B0502040204020203" pitchFamily="34" charset="0"/>
            </a:endParaRPr>
          </a:p>
        </p:txBody>
      </p:sp>
      <p:sp>
        <p:nvSpPr>
          <p:cNvPr id="3" name="Slide Number Placeholder 2"/>
          <p:cNvSpPr>
            <a:spLocks noGrp="1"/>
          </p:cNvSpPr>
          <p:nvPr>
            <p:ph type="sldNum" sz="quarter" idx="12"/>
          </p:nvPr>
        </p:nvSpPr>
        <p:spPr/>
        <p:txBody>
          <a:bodyPr/>
          <a:lstStyle/>
          <a:p>
            <a:fld id="{62460F1A-4B65-4A20-9DB8-9920A00046ED}" type="slidenum">
              <a:rPr lang="en-US" smtClean="0"/>
              <a:t>35</a:t>
            </a:fld>
            <a:endParaRPr lang="en-US"/>
          </a:p>
        </p:txBody>
      </p:sp>
      <p:sp>
        <p:nvSpPr>
          <p:cNvPr id="4" name="Title 3"/>
          <p:cNvSpPr>
            <a:spLocks noGrp="1"/>
          </p:cNvSpPr>
          <p:nvPr>
            <p:ph type="title"/>
          </p:nvPr>
        </p:nvSpPr>
        <p:spPr/>
        <p:txBody>
          <a:bodyPr/>
          <a:lstStyle/>
          <a:p>
            <a:r>
              <a:rPr lang="en-US" dirty="0">
                <a:solidFill>
                  <a:schemeClr val="accent1"/>
                </a:solidFill>
              </a:rPr>
              <a:t>ECMA-335 </a:t>
            </a:r>
            <a:r>
              <a:rPr lang="ru-RU" dirty="0" smtClean="0"/>
              <a:t/>
            </a:r>
            <a:br>
              <a:rPr lang="ru-RU" dirty="0" smtClean="0"/>
            </a:br>
            <a:r>
              <a:rPr lang="en-US" dirty="0" smtClean="0">
                <a:solidFill>
                  <a:schemeClr val="bg1">
                    <a:lumMod val="50000"/>
                  </a:schemeClr>
                </a:solidFill>
              </a:rPr>
              <a:t>I.12.6.8 Other </a:t>
            </a:r>
            <a:r>
              <a:rPr lang="en-US" dirty="0">
                <a:solidFill>
                  <a:schemeClr val="bg1">
                    <a:lumMod val="50000"/>
                  </a:schemeClr>
                </a:solidFill>
              </a:rPr>
              <a:t>memory model </a:t>
            </a:r>
            <a:r>
              <a:rPr lang="en-US" dirty="0" smtClean="0">
                <a:solidFill>
                  <a:schemeClr val="bg1">
                    <a:lumMod val="50000"/>
                  </a:schemeClr>
                </a:solidFill>
              </a:rPr>
              <a:t>issues</a:t>
            </a:r>
            <a:endParaRPr lang="en-US" dirty="0">
              <a:solidFill>
                <a:schemeClr val="bg1">
                  <a:lumMod val="50000"/>
                </a:schemeClr>
              </a:solidFill>
            </a:endParaRPr>
          </a:p>
        </p:txBody>
      </p:sp>
    </p:spTree>
    <p:extLst>
      <p:ext uri="{BB962C8B-B14F-4D97-AF65-F5344CB8AC3E}">
        <p14:creationId xmlns:p14="http://schemas.microsoft.com/office/powerpoint/2010/main" val="9251941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9788" y="802250"/>
            <a:ext cx="9424516" cy="1325563"/>
          </a:xfrm>
        </p:spPr>
        <p:txBody>
          <a:bodyPr/>
          <a:lstStyle/>
          <a:p>
            <a:r>
              <a:rPr lang="en-US" dirty="0">
                <a:solidFill>
                  <a:schemeClr val="accent1"/>
                </a:solidFill>
              </a:rPr>
              <a:t>ECMA-334</a:t>
            </a:r>
            <a:r>
              <a:rPr lang="ru-RU" dirty="0">
                <a:solidFill>
                  <a:schemeClr val="accent1"/>
                </a:solidFill>
              </a:rPr>
              <a:t> </a:t>
            </a:r>
            <a:r>
              <a:rPr lang="ru-RU" dirty="0" smtClean="0">
                <a:solidFill>
                  <a:schemeClr val="accent1"/>
                </a:solidFill>
              </a:rPr>
              <a:t/>
            </a:r>
            <a:br>
              <a:rPr lang="ru-RU" dirty="0" smtClean="0">
                <a:solidFill>
                  <a:schemeClr val="accent1"/>
                </a:solidFill>
              </a:rPr>
            </a:br>
            <a:r>
              <a:rPr lang="en-US" dirty="0" smtClean="0">
                <a:solidFill>
                  <a:schemeClr val="bg1">
                    <a:lumMod val="50000"/>
                  </a:schemeClr>
                </a:solidFill>
              </a:rPr>
              <a:t>10.5.3 </a:t>
            </a:r>
            <a:r>
              <a:rPr lang="en-US" dirty="0">
                <a:solidFill>
                  <a:schemeClr val="bg1">
                    <a:lumMod val="50000"/>
                  </a:schemeClr>
                </a:solidFill>
              </a:rPr>
              <a:t>volatile </a:t>
            </a:r>
            <a:r>
              <a:rPr lang="en-US" dirty="0" smtClean="0">
                <a:solidFill>
                  <a:schemeClr val="bg1">
                    <a:lumMod val="50000"/>
                  </a:schemeClr>
                </a:solidFill>
              </a:rPr>
              <a:t>fields</a:t>
            </a:r>
            <a:endParaRPr lang="en-US" dirty="0">
              <a:solidFill>
                <a:schemeClr val="bg1">
                  <a:lumMod val="50000"/>
                </a:schemeClr>
              </a:solidFill>
            </a:endParaRPr>
          </a:p>
        </p:txBody>
      </p:sp>
      <p:sp>
        <p:nvSpPr>
          <p:cNvPr id="2" name="Content Placeholder 1"/>
          <p:cNvSpPr>
            <a:spLocks noGrp="1"/>
          </p:cNvSpPr>
          <p:nvPr>
            <p:ph idx="1"/>
          </p:nvPr>
        </p:nvSpPr>
        <p:spPr>
          <a:xfrm>
            <a:off x="838200" y="2645783"/>
            <a:ext cx="10515600" cy="3192603"/>
          </a:xfrm>
        </p:spPr>
        <p:txBody>
          <a:bodyPr vert="horz" lIns="91440" tIns="45720" rIns="91440" bIns="45720" rtlCol="0">
            <a:normAutofit/>
          </a:bodyPr>
          <a:lstStyle/>
          <a:p>
            <a:pPr marL="803275" indent="-803275">
              <a:lnSpc>
                <a:spcPct val="110000"/>
              </a:lnSpc>
              <a:spcBef>
                <a:spcPts val="0"/>
              </a:spcBef>
              <a:spcAft>
                <a:spcPts val="1200"/>
              </a:spcAft>
              <a:buClr>
                <a:srgbClr val="C00000"/>
              </a:buClr>
              <a:buFont typeface="Segoe UI" panose="020B0502040204020203" pitchFamily="34" charset="0"/>
              <a:buChar char="―"/>
            </a:pPr>
            <a:r>
              <a:rPr lang="ru-RU" sz="4800" dirty="0">
                <a:latin typeface="Segoe UI" panose="020B0502040204020203" pitchFamily="34" charset="0"/>
                <a:cs typeface="Segoe UI" panose="020B0502040204020203" pitchFamily="34" charset="0"/>
              </a:rPr>
              <a:t>Чтение </a:t>
            </a:r>
            <a:r>
              <a:rPr lang="ru-RU" sz="4800" dirty="0" smtClean="0">
                <a:latin typeface="Segoe UI" panose="020B0502040204020203" pitchFamily="34" charset="0"/>
                <a:cs typeface="Segoe UI" panose="020B0502040204020203" pitchFamily="34" charset="0"/>
              </a:rPr>
              <a:t>– </a:t>
            </a:r>
            <a:r>
              <a:rPr lang="en-US" sz="4800" dirty="0">
                <a:latin typeface="Segoe UI" panose="020B0502040204020203" pitchFamily="34" charset="0"/>
                <a:cs typeface="Segoe UI" panose="020B0502040204020203" pitchFamily="34" charset="0"/>
              </a:rPr>
              <a:t>acquire</a:t>
            </a:r>
          </a:p>
          <a:p>
            <a:pPr marL="803275" indent="-803275">
              <a:lnSpc>
                <a:spcPct val="110000"/>
              </a:lnSpc>
              <a:spcBef>
                <a:spcPts val="0"/>
              </a:spcBef>
              <a:spcAft>
                <a:spcPts val="1200"/>
              </a:spcAft>
              <a:buClr>
                <a:srgbClr val="C00000"/>
              </a:buClr>
              <a:buFont typeface="Segoe UI" panose="020B0502040204020203" pitchFamily="34" charset="0"/>
              <a:buChar char="―"/>
            </a:pPr>
            <a:r>
              <a:rPr lang="ru-RU" sz="4800" dirty="0" smtClean="0">
                <a:latin typeface="Segoe UI" panose="020B0502040204020203" pitchFamily="34" charset="0"/>
                <a:cs typeface="Segoe UI" panose="020B0502040204020203" pitchFamily="34" charset="0"/>
              </a:rPr>
              <a:t>Запись</a:t>
            </a:r>
            <a:r>
              <a:rPr lang="ru-RU" sz="4800" dirty="0">
                <a:latin typeface="Segoe UI" panose="020B0502040204020203" pitchFamily="34" charset="0"/>
                <a:cs typeface="Segoe UI" panose="020B0502040204020203" pitchFamily="34" charset="0"/>
              </a:rPr>
              <a:t> </a:t>
            </a:r>
            <a:r>
              <a:rPr lang="ru-RU" sz="4800" dirty="0" smtClean="0">
                <a:latin typeface="Segoe UI" panose="020B0502040204020203" pitchFamily="34" charset="0"/>
                <a:cs typeface="Segoe UI" panose="020B0502040204020203" pitchFamily="34" charset="0"/>
              </a:rPr>
              <a:t>– </a:t>
            </a:r>
            <a:r>
              <a:rPr lang="en-US" sz="4800" dirty="0" smtClean="0">
                <a:latin typeface="Segoe UI" panose="020B0502040204020203" pitchFamily="34" charset="0"/>
                <a:cs typeface="Segoe UI" panose="020B0502040204020203" pitchFamily="34" charset="0"/>
              </a:rPr>
              <a:t>release</a:t>
            </a:r>
            <a:endParaRPr lang="en-US" sz="4800" dirty="0">
              <a:latin typeface="Segoe UI" panose="020B0502040204020203" pitchFamily="34" charset="0"/>
              <a:cs typeface="Segoe UI" panose="020B0502040204020203" pitchFamily="34" charset="0"/>
            </a:endParaRPr>
          </a:p>
        </p:txBody>
      </p:sp>
      <p:sp>
        <p:nvSpPr>
          <p:cNvPr id="3" name="Slide Number Placeholder 2"/>
          <p:cNvSpPr>
            <a:spLocks noGrp="1"/>
          </p:cNvSpPr>
          <p:nvPr>
            <p:ph type="sldNum" sz="quarter" idx="12"/>
          </p:nvPr>
        </p:nvSpPr>
        <p:spPr/>
        <p:txBody>
          <a:bodyPr/>
          <a:lstStyle/>
          <a:p>
            <a:fld id="{62460F1A-4B65-4A20-9DB8-9920A00046ED}" type="slidenum">
              <a:rPr lang="en-US" smtClean="0"/>
              <a:t>36</a:t>
            </a:fld>
            <a:endParaRPr lang="en-US"/>
          </a:p>
        </p:txBody>
      </p:sp>
    </p:spTree>
    <p:extLst>
      <p:ext uri="{BB962C8B-B14F-4D97-AF65-F5344CB8AC3E}">
        <p14:creationId xmlns:p14="http://schemas.microsoft.com/office/powerpoint/2010/main" val="3870219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614612" y="500062"/>
            <a:ext cx="6962775" cy="5857875"/>
          </a:xfrm>
          <a:prstGeom prst="rect">
            <a:avLst/>
          </a:prstGeom>
        </p:spPr>
      </p:pic>
      <p:sp>
        <p:nvSpPr>
          <p:cNvPr id="9" name="TextBox 8"/>
          <p:cNvSpPr txBox="1"/>
          <p:nvPr/>
        </p:nvSpPr>
        <p:spPr>
          <a:xfrm>
            <a:off x="1397622" y="3243543"/>
            <a:ext cx="1624355" cy="369332"/>
          </a:xfrm>
          <a:prstGeom prst="rect">
            <a:avLst/>
          </a:prstGeom>
          <a:noFill/>
        </p:spPr>
        <p:txBody>
          <a:bodyPr wrap="none" rtlCol="0">
            <a:spAutoFit/>
          </a:bodyPr>
          <a:lstStyle/>
          <a:p>
            <a:r>
              <a:rPr lang="ru-RU" dirty="0"/>
              <a:t>Простите, что?</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37</a:t>
            </a:fld>
            <a:endParaRPr lang="en-US"/>
          </a:p>
        </p:txBody>
      </p:sp>
    </p:spTree>
    <p:extLst>
      <p:ext uri="{BB962C8B-B14F-4D97-AF65-F5344CB8AC3E}">
        <p14:creationId xmlns:p14="http://schemas.microsoft.com/office/powerpoint/2010/main" val="32792465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vert="horz" lIns="91440" tIns="45720" rIns="91440" bIns="45720" rtlCol="0">
            <a:normAutofit/>
          </a:bodyPr>
          <a:lstStyle/>
          <a:p>
            <a:pPr marL="534988" indent="-534988">
              <a:lnSpc>
                <a:spcPct val="110000"/>
              </a:lnSpc>
              <a:spcBef>
                <a:spcPts val="0"/>
              </a:spcBef>
              <a:spcAft>
                <a:spcPts val="1200"/>
              </a:spcAft>
              <a:buClr>
                <a:srgbClr val="C00000"/>
              </a:buClr>
              <a:buFont typeface="Segoe UI" panose="020B0502040204020203" pitchFamily="34" charset="0"/>
              <a:buChar char="―"/>
            </a:pPr>
            <a:r>
              <a:rPr lang="en-US" sz="3000" b="1" dirty="0">
                <a:latin typeface="Segoe UI" panose="020B0502040204020203" pitchFamily="34" charset="0"/>
                <a:cs typeface="Segoe UI" panose="020B0502040204020203" pitchFamily="34" charset="0"/>
              </a:rPr>
              <a:t>Loop Read Hoisting </a:t>
            </a:r>
            <a:r>
              <a:rPr lang="en-US" sz="3000" dirty="0">
                <a:latin typeface="Segoe UI" panose="020B0502040204020203" pitchFamily="34" charset="0"/>
                <a:cs typeface="Segoe UI" panose="020B0502040204020203" pitchFamily="34" charset="0"/>
              </a:rPr>
              <a:t>- while (true)</a:t>
            </a:r>
          </a:p>
          <a:p>
            <a:pPr marL="534988" indent="-534988">
              <a:lnSpc>
                <a:spcPct val="110000"/>
              </a:lnSpc>
              <a:spcBef>
                <a:spcPts val="0"/>
              </a:spcBef>
              <a:spcAft>
                <a:spcPts val="1200"/>
              </a:spcAft>
              <a:buClr>
                <a:srgbClr val="C00000"/>
              </a:buClr>
              <a:buFont typeface="Segoe UI" panose="020B0502040204020203" pitchFamily="34" charset="0"/>
              <a:buChar char="―"/>
            </a:pPr>
            <a:r>
              <a:rPr lang="en-US" sz="3000" b="1" dirty="0">
                <a:latin typeface="Segoe UI" panose="020B0502040204020203" pitchFamily="34" charset="0"/>
                <a:cs typeface="Segoe UI" panose="020B0502040204020203" pitchFamily="34" charset="0"/>
              </a:rPr>
              <a:t>Read Elimination</a:t>
            </a:r>
          </a:p>
          <a:p>
            <a:pPr marL="534988" indent="-534988">
              <a:lnSpc>
                <a:spcPct val="110000"/>
              </a:lnSpc>
              <a:spcBef>
                <a:spcPts val="0"/>
              </a:spcBef>
              <a:spcAft>
                <a:spcPts val="1200"/>
              </a:spcAft>
              <a:buClr>
                <a:srgbClr val="C00000"/>
              </a:buClr>
              <a:buFont typeface="Segoe UI" panose="020B0502040204020203" pitchFamily="34" charset="0"/>
              <a:buChar char="―"/>
            </a:pPr>
            <a:r>
              <a:rPr lang="en-US" sz="3000" b="1" dirty="0">
                <a:latin typeface="Segoe UI" panose="020B0502040204020203" pitchFamily="34" charset="0"/>
                <a:cs typeface="Segoe UI" panose="020B0502040204020203" pitchFamily="34" charset="0"/>
              </a:rPr>
              <a:t>Copy Propagation </a:t>
            </a:r>
            <a:r>
              <a:rPr lang="ru-RU" sz="3000" dirty="0">
                <a:latin typeface="Segoe UI" panose="020B0502040204020203" pitchFamily="34" charset="0"/>
                <a:cs typeface="Segoe UI" panose="020B0502040204020203" pitchFamily="34" charset="0"/>
              </a:rPr>
              <a:t>– одна из фаз работы </a:t>
            </a:r>
            <a:r>
              <a:rPr lang="en-US" sz="3000" dirty="0" err="1">
                <a:latin typeface="Segoe UI" panose="020B0502040204020203" pitchFamily="34" charset="0"/>
                <a:cs typeface="Segoe UI" panose="020B0502040204020203" pitchFamily="34" charset="0"/>
              </a:rPr>
              <a:t>RyuJIT</a:t>
            </a:r>
            <a:endParaRPr lang="en-US" sz="3000" dirty="0">
              <a:latin typeface="Segoe UI" panose="020B0502040204020203" pitchFamily="34" charset="0"/>
              <a:cs typeface="Segoe UI" panose="020B0502040204020203" pitchFamily="34" charset="0"/>
            </a:endParaRPr>
          </a:p>
          <a:p>
            <a:pPr marL="534988" indent="-534988">
              <a:lnSpc>
                <a:spcPct val="110000"/>
              </a:lnSpc>
              <a:spcBef>
                <a:spcPts val="0"/>
              </a:spcBef>
              <a:spcAft>
                <a:spcPts val="1200"/>
              </a:spcAft>
              <a:buClr>
                <a:srgbClr val="C00000"/>
              </a:buClr>
              <a:buFont typeface="Segoe UI" panose="020B0502040204020203" pitchFamily="34" charset="0"/>
              <a:buChar char="―"/>
            </a:pPr>
            <a:r>
              <a:rPr lang="en-US" sz="3000" b="1" dirty="0">
                <a:latin typeface="Segoe UI" panose="020B0502040204020203" pitchFamily="34" charset="0"/>
                <a:cs typeface="Segoe UI" panose="020B0502040204020203" pitchFamily="34" charset="0"/>
              </a:rPr>
              <a:t>Partially Constructed Object </a:t>
            </a:r>
            <a:r>
              <a:rPr lang="en-US" sz="3000" dirty="0">
                <a:latin typeface="Segoe UI" panose="020B0502040204020203" pitchFamily="34" charset="0"/>
                <a:cs typeface="Segoe UI" panose="020B0502040204020203" pitchFamily="34" charset="0"/>
              </a:rPr>
              <a:t>–</a:t>
            </a:r>
            <a:r>
              <a:rPr lang="ru-RU" sz="3000" dirty="0">
                <a:latin typeface="Segoe UI" panose="020B0502040204020203" pitchFamily="34" charset="0"/>
                <a:cs typeface="Segoe UI" panose="020B0502040204020203" pitchFamily="34" charset="0"/>
              </a:rPr>
              <a:t>ссылка на объект доступна до завершения работы конструктора</a:t>
            </a:r>
            <a:endParaRPr lang="en-US" sz="3000" dirty="0">
              <a:latin typeface="Segoe UI" panose="020B0502040204020203" pitchFamily="34" charset="0"/>
              <a:cs typeface="Segoe UI" panose="020B0502040204020203" pitchFamily="34" charset="0"/>
            </a:endParaRPr>
          </a:p>
          <a:p>
            <a:pPr marL="534988" indent="-534988">
              <a:lnSpc>
                <a:spcPct val="110000"/>
              </a:lnSpc>
              <a:spcBef>
                <a:spcPts val="0"/>
              </a:spcBef>
              <a:spcAft>
                <a:spcPts val="1200"/>
              </a:spcAft>
              <a:buClr>
                <a:srgbClr val="C00000"/>
              </a:buClr>
              <a:buFont typeface="Segoe UI" panose="020B0502040204020203" pitchFamily="34" charset="0"/>
              <a:buChar char="―"/>
            </a:pPr>
            <a:r>
              <a:rPr lang="ru-RU" sz="3000" dirty="0">
                <a:latin typeface="Segoe UI" panose="020B0502040204020203" pitchFamily="34" charset="0"/>
                <a:cs typeface="Segoe UI" panose="020B0502040204020203" pitchFamily="34" charset="0"/>
              </a:rPr>
              <a:t>И ещё много чего, что не запрещено спецификацией</a:t>
            </a:r>
            <a:endParaRPr lang="en-US" sz="3000" dirty="0">
              <a:latin typeface="Segoe UI" panose="020B0502040204020203" pitchFamily="34" charset="0"/>
              <a:cs typeface="Segoe UI" panose="020B0502040204020203" pitchFamily="34" charset="0"/>
            </a:endParaRPr>
          </a:p>
          <a:p>
            <a:pPr marL="534988" indent="-534988">
              <a:lnSpc>
                <a:spcPct val="110000"/>
              </a:lnSpc>
              <a:spcBef>
                <a:spcPts val="0"/>
              </a:spcBef>
              <a:spcAft>
                <a:spcPts val="1200"/>
              </a:spcAft>
              <a:buClr>
                <a:srgbClr val="C00000"/>
              </a:buClr>
              <a:buFont typeface="Segoe UI" panose="020B0502040204020203" pitchFamily="34" charset="0"/>
              <a:buChar char="―"/>
            </a:pPr>
            <a:endParaRPr lang="ru-RU" sz="3000" dirty="0">
              <a:latin typeface="Segoe UI" panose="020B0502040204020203" pitchFamily="34" charset="0"/>
              <a:cs typeface="Segoe UI" panose="020B0502040204020203" pitchFamily="34" charset="0"/>
            </a:endParaRPr>
          </a:p>
        </p:txBody>
      </p:sp>
      <p:sp>
        <p:nvSpPr>
          <p:cNvPr id="6" name="Title 5"/>
          <p:cNvSpPr>
            <a:spLocks noGrp="1"/>
          </p:cNvSpPr>
          <p:nvPr>
            <p:ph type="title"/>
          </p:nvPr>
        </p:nvSpPr>
        <p:spPr/>
        <p:txBody>
          <a:bodyPr/>
          <a:lstStyle/>
          <a:p>
            <a:r>
              <a:rPr lang="ru-RU" dirty="0">
                <a:solidFill>
                  <a:schemeClr val="accent1"/>
                </a:solidFill>
              </a:rPr>
              <a:t>С чем можно столкнуться</a:t>
            </a:r>
            <a:r>
              <a:rPr lang="en-US" dirty="0">
                <a:solidFill>
                  <a:schemeClr val="accent1"/>
                </a:solidFill>
              </a:rPr>
              <a:t>?</a:t>
            </a:r>
            <a:endParaRPr lang="ru-RU" dirty="0">
              <a:solidFill>
                <a:schemeClr val="accent1"/>
              </a:solidFill>
            </a:endParaRPr>
          </a:p>
        </p:txBody>
      </p:sp>
      <p:sp>
        <p:nvSpPr>
          <p:cNvPr id="3" name="Slide Number Placeholder 2"/>
          <p:cNvSpPr>
            <a:spLocks noGrp="1"/>
          </p:cNvSpPr>
          <p:nvPr>
            <p:ph type="sldNum" sz="quarter" idx="12"/>
          </p:nvPr>
        </p:nvSpPr>
        <p:spPr/>
        <p:txBody>
          <a:bodyPr/>
          <a:lstStyle/>
          <a:p>
            <a:fld id="{62460F1A-4B65-4A20-9DB8-9920A00046ED}" type="slidenum">
              <a:rPr lang="en-US" smtClean="0"/>
              <a:t>38</a:t>
            </a:fld>
            <a:endParaRPr lang="en-US"/>
          </a:p>
        </p:txBody>
      </p:sp>
    </p:spTree>
    <p:extLst>
      <p:ext uri="{BB962C8B-B14F-4D97-AF65-F5344CB8AC3E}">
        <p14:creationId xmlns:p14="http://schemas.microsoft.com/office/powerpoint/2010/main" val="9295596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chemeClr val="accent1"/>
                </a:solidFill>
              </a:rPr>
              <a:t>Loop Read Hoisting</a:t>
            </a:r>
          </a:p>
        </p:txBody>
      </p:sp>
      <p:sp>
        <p:nvSpPr>
          <p:cNvPr id="3" name="Slide Number Placeholder 2"/>
          <p:cNvSpPr>
            <a:spLocks noGrp="1"/>
          </p:cNvSpPr>
          <p:nvPr>
            <p:ph type="sldNum" sz="quarter" idx="12"/>
          </p:nvPr>
        </p:nvSpPr>
        <p:spPr/>
        <p:txBody>
          <a:bodyPr/>
          <a:lstStyle/>
          <a:p>
            <a:fld id="{62460F1A-4B65-4A20-9DB8-9920A00046ED}" type="slidenum">
              <a:rPr lang="en-US" smtClean="0"/>
              <a:t>39</a:t>
            </a:fld>
            <a:endParaRPr lang="en-US"/>
          </a:p>
        </p:txBody>
      </p:sp>
      <p:pic>
        <p:nvPicPr>
          <p:cNvPr id="8" name="Picture 7">
            <a:extLst>
              <a:ext uri="{FF2B5EF4-FFF2-40B4-BE49-F238E27FC236}">
                <a16:creationId xmlns:a16="http://schemas.microsoft.com/office/drawing/2014/main" id="{B21A3BAF-C0F3-474E-B5D6-FE4C795A96C5}"/>
              </a:ext>
            </a:extLst>
          </p:cNvPr>
          <p:cNvPicPr>
            <a:picLocks noChangeAspect="1"/>
          </p:cNvPicPr>
          <p:nvPr/>
        </p:nvPicPr>
        <p:blipFill>
          <a:blip r:embed="rId3"/>
          <a:stretch>
            <a:fillRect/>
          </a:stretch>
        </p:blipFill>
        <p:spPr>
          <a:xfrm>
            <a:off x="1066098" y="1690692"/>
            <a:ext cx="10059804" cy="3982006"/>
          </a:xfrm>
          <a:prstGeom prst="rect">
            <a:avLst/>
          </a:prstGeom>
        </p:spPr>
      </p:pic>
    </p:spTree>
    <p:extLst>
      <p:ext uri="{BB962C8B-B14F-4D97-AF65-F5344CB8AC3E}">
        <p14:creationId xmlns:p14="http://schemas.microsoft.com/office/powerpoint/2010/main" val="1770825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834417"/>
            <a:ext cx="8084127" cy="4351338"/>
          </a:xfrm>
        </p:spPr>
        <p:txBody>
          <a:bodyPr vert="horz" lIns="91440" tIns="45720" rIns="91440" bIns="45720" rtlCol="0">
            <a:normAutofit lnSpcReduction="10000"/>
          </a:bodyPr>
          <a:lstStyle/>
          <a:p>
            <a:pPr marL="534988" indent="-534988">
              <a:lnSpc>
                <a:spcPct val="110000"/>
              </a:lnSpc>
              <a:spcBef>
                <a:spcPts val="0"/>
              </a:spcBef>
              <a:spcAft>
                <a:spcPts val="1200"/>
              </a:spcAft>
              <a:buClr>
                <a:srgbClr val="C00000"/>
              </a:buClr>
              <a:buFont typeface="Segoe UI" panose="020B0502040204020203" pitchFamily="34" charset="0"/>
              <a:buChar char="―"/>
            </a:pPr>
            <a:r>
              <a:rPr lang="ru-RU" sz="3000" dirty="0">
                <a:latin typeface="Segoe UI" panose="020B0502040204020203" pitchFamily="34" charset="0"/>
                <a:cs typeface="Segoe UI" panose="020B0502040204020203" pitchFamily="34" charset="0"/>
              </a:rPr>
              <a:t>Зачем нужна модель памяти</a:t>
            </a:r>
          </a:p>
          <a:p>
            <a:pPr marL="534988" indent="-534988">
              <a:lnSpc>
                <a:spcPct val="110000"/>
              </a:lnSpc>
              <a:spcBef>
                <a:spcPts val="0"/>
              </a:spcBef>
              <a:spcAft>
                <a:spcPts val="1200"/>
              </a:spcAft>
              <a:buClr>
                <a:srgbClr val="C00000"/>
              </a:buClr>
              <a:buFont typeface="Segoe UI" panose="020B0502040204020203" pitchFamily="34" charset="0"/>
              <a:buChar char="―"/>
            </a:pPr>
            <a:r>
              <a:rPr lang="ru-RU" sz="3000" dirty="0">
                <a:latin typeface="Segoe UI" panose="020B0502040204020203" pitchFamily="34" charset="0"/>
                <a:cs typeface="Segoe UI" panose="020B0502040204020203" pitchFamily="34" charset="0"/>
              </a:rPr>
              <a:t>Что такое модель памяти</a:t>
            </a:r>
          </a:p>
          <a:p>
            <a:pPr marL="534988" indent="-534988">
              <a:lnSpc>
                <a:spcPct val="110000"/>
              </a:lnSpc>
              <a:spcBef>
                <a:spcPts val="0"/>
              </a:spcBef>
              <a:spcAft>
                <a:spcPts val="1200"/>
              </a:spcAft>
              <a:buClr>
                <a:srgbClr val="C00000"/>
              </a:buClr>
              <a:buFont typeface="Segoe UI" panose="020B0502040204020203" pitchFamily="34" charset="0"/>
              <a:buChar char="―"/>
            </a:pPr>
            <a:r>
              <a:rPr lang="ru-RU" sz="3000" dirty="0">
                <a:latin typeface="Segoe UI" panose="020B0502040204020203" pitchFamily="34" charset="0"/>
                <a:cs typeface="Segoe UI" panose="020B0502040204020203" pitchFamily="34" charset="0"/>
              </a:rPr>
              <a:t>Какая модель памяти в </a:t>
            </a:r>
            <a:r>
              <a:rPr lang="en-US" sz="3000" dirty="0">
                <a:latin typeface="Segoe UI" panose="020B0502040204020203" pitchFamily="34" charset="0"/>
                <a:cs typeface="Segoe UI" panose="020B0502040204020203" pitchFamily="34" charset="0"/>
              </a:rPr>
              <a:t>.NET</a:t>
            </a:r>
            <a:endParaRPr lang="ru-RU" sz="3000" dirty="0">
              <a:latin typeface="Segoe UI" panose="020B0502040204020203" pitchFamily="34" charset="0"/>
              <a:cs typeface="Segoe UI" panose="020B0502040204020203" pitchFamily="34" charset="0"/>
            </a:endParaRPr>
          </a:p>
          <a:p>
            <a:pPr marL="534988" indent="-534988">
              <a:lnSpc>
                <a:spcPct val="110000"/>
              </a:lnSpc>
              <a:spcBef>
                <a:spcPts val="0"/>
              </a:spcBef>
              <a:spcAft>
                <a:spcPts val="1200"/>
              </a:spcAft>
              <a:buClr>
                <a:srgbClr val="C00000"/>
              </a:buClr>
              <a:buFont typeface="Segoe UI" panose="020B0502040204020203" pitchFamily="34" charset="0"/>
              <a:buChar char="―"/>
            </a:pPr>
            <a:r>
              <a:rPr lang="ru-RU" sz="3000" dirty="0">
                <a:latin typeface="Segoe UI" panose="020B0502040204020203" pitchFamily="34" charset="0"/>
                <a:cs typeface="Segoe UI" panose="020B0502040204020203" pitchFamily="34" charset="0"/>
              </a:rPr>
              <a:t>Что такое </a:t>
            </a:r>
            <a:r>
              <a:rPr lang="en-US" sz="3000" dirty="0">
                <a:latin typeface="Segoe UI" panose="020B0502040204020203" pitchFamily="34" charset="0"/>
                <a:cs typeface="Segoe UI" panose="020B0502040204020203" pitchFamily="34" charset="0"/>
              </a:rPr>
              <a:t>volatile </a:t>
            </a:r>
            <a:r>
              <a:rPr lang="ru-RU" sz="3000" dirty="0">
                <a:latin typeface="Segoe UI" panose="020B0502040204020203" pitchFamily="34" charset="0"/>
                <a:cs typeface="Segoe UI" panose="020B0502040204020203" pitchFamily="34" charset="0"/>
              </a:rPr>
              <a:t>в </a:t>
            </a:r>
            <a:r>
              <a:rPr lang="en-US" sz="3000" dirty="0">
                <a:latin typeface="Segoe UI" panose="020B0502040204020203" pitchFamily="34" charset="0"/>
                <a:cs typeface="Segoe UI" panose="020B0502040204020203" pitchFamily="34" charset="0"/>
              </a:rPr>
              <a:t>.NET</a:t>
            </a:r>
            <a:endParaRPr lang="ru-RU" sz="3000" dirty="0">
              <a:latin typeface="Segoe UI" panose="020B0502040204020203" pitchFamily="34" charset="0"/>
              <a:cs typeface="Segoe UI" panose="020B0502040204020203" pitchFamily="34" charset="0"/>
            </a:endParaRPr>
          </a:p>
          <a:p>
            <a:pPr marL="534988" indent="-534988">
              <a:lnSpc>
                <a:spcPct val="110000"/>
              </a:lnSpc>
              <a:spcBef>
                <a:spcPts val="0"/>
              </a:spcBef>
              <a:spcAft>
                <a:spcPts val="1200"/>
              </a:spcAft>
              <a:buClr>
                <a:srgbClr val="C00000"/>
              </a:buClr>
              <a:buFont typeface="Segoe UI" panose="020B0502040204020203" pitchFamily="34" charset="0"/>
              <a:buChar char="―"/>
            </a:pPr>
            <a:r>
              <a:rPr lang="ru-RU" sz="3000" dirty="0">
                <a:latin typeface="Segoe UI" panose="020B0502040204020203" pitchFamily="34" charset="0"/>
                <a:cs typeface="Segoe UI" panose="020B0502040204020203" pitchFamily="34" charset="0"/>
              </a:rPr>
              <a:t>Простые примеры для разогрева</a:t>
            </a:r>
          </a:p>
          <a:p>
            <a:pPr marL="534988" indent="-534988">
              <a:lnSpc>
                <a:spcPct val="110000"/>
              </a:lnSpc>
              <a:spcBef>
                <a:spcPts val="0"/>
              </a:spcBef>
              <a:spcAft>
                <a:spcPts val="1200"/>
              </a:spcAft>
              <a:buClr>
                <a:srgbClr val="C00000"/>
              </a:buClr>
              <a:buFont typeface="Segoe UI" panose="020B0502040204020203" pitchFamily="34" charset="0"/>
              <a:buChar char="―"/>
            </a:pPr>
            <a:r>
              <a:rPr lang="ru-RU" sz="3000" dirty="0">
                <a:latin typeface="Segoe UI" panose="020B0502040204020203" pitchFamily="34" charset="0"/>
                <a:cs typeface="Segoe UI" panose="020B0502040204020203" pitchFamily="34" charset="0"/>
              </a:rPr>
              <a:t>Ошибки из реальных проектов (да, одна из них в самом </a:t>
            </a:r>
            <a:r>
              <a:rPr lang="en-US" sz="3000" dirty="0">
                <a:latin typeface="Segoe UI" panose="020B0502040204020203" pitchFamily="34" charset="0"/>
                <a:cs typeface="Segoe UI" panose="020B0502040204020203" pitchFamily="34" charset="0"/>
              </a:rPr>
              <a:t>.NET</a:t>
            </a:r>
            <a:r>
              <a:rPr lang="ru-RU" sz="3000" dirty="0">
                <a:latin typeface="Segoe UI" panose="020B0502040204020203" pitchFamily="34" charset="0"/>
                <a:cs typeface="Segoe UI" panose="020B0502040204020203" pitchFamily="34" charset="0"/>
              </a:rPr>
              <a:t>)</a:t>
            </a:r>
            <a:endParaRPr lang="en-US" sz="3000" dirty="0">
              <a:latin typeface="Segoe UI" panose="020B0502040204020203" pitchFamily="34" charset="0"/>
              <a:cs typeface="Segoe UI" panose="020B0502040204020203" pitchFamily="34" charset="0"/>
            </a:endParaRPr>
          </a:p>
        </p:txBody>
      </p:sp>
      <p:sp>
        <p:nvSpPr>
          <p:cNvPr id="3" name="Slide Number Placeholder 2"/>
          <p:cNvSpPr>
            <a:spLocks noGrp="1"/>
          </p:cNvSpPr>
          <p:nvPr>
            <p:ph type="sldNum" sz="quarter" idx="12"/>
          </p:nvPr>
        </p:nvSpPr>
        <p:spPr/>
        <p:txBody>
          <a:bodyPr/>
          <a:lstStyle/>
          <a:p>
            <a:fld id="{62460F1A-4B65-4A20-9DB8-9920A00046ED}" type="slidenum">
              <a:rPr lang="en-US" smtClean="0"/>
              <a:t>4</a:t>
            </a:fld>
            <a:endParaRPr lang="en-US"/>
          </a:p>
        </p:txBody>
      </p:sp>
      <p:sp>
        <p:nvSpPr>
          <p:cNvPr id="4" name="Title 3"/>
          <p:cNvSpPr>
            <a:spLocks noGrp="1"/>
          </p:cNvSpPr>
          <p:nvPr>
            <p:ph type="title"/>
          </p:nvPr>
        </p:nvSpPr>
        <p:spPr/>
        <p:txBody>
          <a:bodyPr/>
          <a:lstStyle/>
          <a:p>
            <a:r>
              <a:rPr lang="ru-RU" sz="4000" b="1" spc="30" dirty="0">
                <a:solidFill>
                  <a:schemeClr val="accent1"/>
                </a:solidFill>
                <a:cs typeface="Segoe UI" panose="020B0502040204020203" pitchFamily="34" charset="0"/>
              </a:rPr>
              <a:t>О чём доклад</a:t>
            </a:r>
            <a:endParaRPr lang="en-US" sz="4000" b="1" spc="30" dirty="0">
              <a:solidFill>
                <a:schemeClr val="accent1"/>
              </a:solidFill>
              <a:cs typeface="Segoe UI" panose="020B0502040204020203" pitchFamily="34" charset="0"/>
            </a:endParaRPr>
          </a:p>
        </p:txBody>
      </p:sp>
    </p:spTree>
    <p:extLst>
      <p:ext uri="{BB962C8B-B14F-4D97-AF65-F5344CB8AC3E}">
        <p14:creationId xmlns:p14="http://schemas.microsoft.com/office/powerpoint/2010/main" val="301339653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solidFill>
                  <a:schemeClr val="accent1"/>
                </a:solidFill>
              </a:rPr>
              <a:t>Read</a:t>
            </a:r>
            <a:r>
              <a:rPr lang="en-US" dirty="0">
                <a:solidFill>
                  <a:schemeClr val="accent1"/>
                </a:solidFill>
              </a:rPr>
              <a:t> Elimination</a:t>
            </a:r>
          </a:p>
        </p:txBody>
      </p:sp>
      <p:sp>
        <p:nvSpPr>
          <p:cNvPr id="3" name="Slide Number Placeholder 2"/>
          <p:cNvSpPr>
            <a:spLocks noGrp="1"/>
          </p:cNvSpPr>
          <p:nvPr>
            <p:ph type="sldNum" sz="quarter" idx="12"/>
          </p:nvPr>
        </p:nvSpPr>
        <p:spPr/>
        <p:txBody>
          <a:bodyPr/>
          <a:lstStyle/>
          <a:p>
            <a:fld id="{62460F1A-4B65-4A20-9DB8-9920A00046ED}" type="slidenum">
              <a:rPr lang="en-US" smtClean="0"/>
              <a:t>40</a:t>
            </a:fld>
            <a:endParaRPr lang="en-US"/>
          </a:p>
        </p:txBody>
      </p:sp>
      <p:pic>
        <p:nvPicPr>
          <p:cNvPr id="9" name="Picture 8">
            <a:extLst>
              <a:ext uri="{FF2B5EF4-FFF2-40B4-BE49-F238E27FC236}">
                <a16:creationId xmlns:a16="http://schemas.microsoft.com/office/drawing/2014/main" id="{D7A4A5AA-7419-4E5B-BB56-F9DE5140C5A6}"/>
              </a:ext>
            </a:extLst>
          </p:cNvPr>
          <p:cNvPicPr>
            <a:picLocks noChangeAspect="1"/>
          </p:cNvPicPr>
          <p:nvPr/>
        </p:nvPicPr>
        <p:blipFill>
          <a:blip r:embed="rId2"/>
          <a:stretch>
            <a:fillRect/>
          </a:stretch>
        </p:blipFill>
        <p:spPr>
          <a:xfrm>
            <a:off x="1204230" y="1576129"/>
            <a:ext cx="9783540" cy="3705742"/>
          </a:xfrm>
          <a:prstGeom prst="rect">
            <a:avLst/>
          </a:prstGeom>
        </p:spPr>
      </p:pic>
    </p:spTree>
    <p:extLst>
      <p:ext uri="{BB962C8B-B14F-4D97-AF65-F5344CB8AC3E}">
        <p14:creationId xmlns:p14="http://schemas.microsoft.com/office/powerpoint/2010/main" val="20756903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41</a:t>
            </a:fld>
            <a:endParaRPr lang="en-US"/>
          </a:p>
        </p:txBody>
      </p:sp>
      <p:sp>
        <p:nvSpPr>
          <p:cNvPr id="4" name="Title 3"/>
          <p:cNvSpPr>
            <a:spLocks noGrp="1"/>
          </p:cNvSpPr>
          <p:nvPr>
            <p:ph type="title"/>
          </p:nvPr>
        </p:nvSpPr>
        <p:spPr/>
        <p:txBody>
          <a:bodyPr/>
          <a:lstStyle/>
          <a:p>
            <a:r>
              <a:rPr lang="en-US" dirty="0">
                <a:solidFill>
                  <a:schemeClr val="accent1"/>
                </a:solidFill>
              </a:rPr>
              <a:t>Copy Propagation</a:t>
            </a:r>
          </a:p>
        </p:txBody>
      </p:sp>
      <p:pic>
        <p:nvPicPr>
          <p:cNvPr id="5" name="Picture 4">
            <a:hlinkClick r:id="rId2"/>
          </p:cNvPr>
          <p:cNvPicPr>
            <a:picLocks noChangeAspect="1"/>
          </p:cNvPicPr>
          <p:nvPr/>
        </p:nvPicPr>
        <p:blipFill>
          <a:blip r:embed="rId3"/>
          <a:stretch>
            <a:fillRect/>
          </a:stretch>
        </p:blipFill>
        <p:spPr>
          <a:xfrm>
            <a:off x="2493458" y="5253431"/>
            <a:ext cx="7124700" cy="1295400"/>
          </a:xfrm>
          <a:prstGeom prst="rect">
            <a:avLst/>
          </a:prstGeom>
        </p:spPr>
      </p:pic>
      <p:pic>
        <p:nvPicPr>
          <p:cNvPr id="13" name="Picture 12">
            <a:extLst>
              <a:ext uri="{FF2B5EF4-FFF2-40B4-BE49-F238E27FC236}">
                <a16:creationId xmlns:a16="http://schemas.microsoft.com/office/drawing/2014/main" id="{3AF1247E-4F8B-42ED-9915-85F034128BDE}"/>
              </a:ext>
            </a:extLst>
          </p:cNvPr>
          <p:cNvPicPr>
            <a:picLocks noChangeAspect="1"/>
          </p:cNvPicPr>
          <p:nvPr/>
        </p:nvPicPr>
        <p:blipFill>
          <a:blip r:embed="rId4"/>
          <a:stretch>
            <a:fillRect/>
          </a:stretch>
        </p:blipFill>
        <p:spPr>
          <a:xfrm>
            <a:off x="902064" y="1822509"/>
            <a:ext cx="10307488" cy="3191320"/>
          </a:xfrm>
          <a:prstGeom prst="rect">
            <a:avLst/>
          </a:prstGeom>
        </p:spPr>
      </p:pic>
    </p:spTree>
    <p:extLst>
      <p:ext uri="{BB962C8B-B14F-4D97-AF65-F5344CB8AC3E}">
        <p14:creationId xmlns:p14="http://schemas.microsoft.com/office/powerpoint/2010/main" val="28169288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825625"/>
            <a:ext cx="10515600" cy="1620960"/>
          </a:xfrm>
        </p:spPr>
        <p:txBody>
          <a:bodyPr vert="horz" lIns="91440" tIns="45720" rIns="91440" bIns="45720" rtlCol="0">
            <a:normAutofit/>
          </a:bodyPr>
          <a:lstStyle/>
          <a:p>
            <a:pPr marL="534988" indent="-534988">
              <a:lnSpc>
                <a:spcPct val="110000"/>
              </a:lnSpc>
              <a:spcBef>
                <a:spcPts val="0"/>
              </a:spcBef>
              <a:spcAft>
                <a:spcPts val="1200"/>
              </a:spcAft>
              <a:buClr>
                <a:srgbClr val="C00000"/>
              </a:buClr>
              <a:buFont typeface="Segoe UI" panose="020B0502040204020203" pitchFamily="34" charset="0"/>
              <a:buChar char="―"/>
            </a:pPr>
            <a:r>
              <a:rPr lang="ru-RU" sz="3000" dirty="0">
                <a:latin typeface="Segoe UI" panose="020B0502040204020203" pitchFamily="34" charset="0"/>
                <a:cs typeface="Segoe UI" panose="020B0502040204020203" pitchFamily="34" charset="0"/>
              </a:rPr>
              <a:t>Сейчас демо про </a:t>
            </a:r>
            <a:r>
              <a:rPr lang="en-US" sz="3000" dirty="0">
                <a:latin typeface="Segoe UI" panose="020B0502040204020203" pitchFamily="34" charset="0"/>
                <a:cs typeface="Segoe UI" panose="020B0502040204020203" pitchFamily="34" charset="0"/>
              </a:rPr>
              <a:t>partially constructed object </a:t>
            </a:r>
            <a:r>
              <a:rPr lang="ru-RU" sz="3000" dirty="0">
                <a:latin typeface="Segoe UI" panose="020B0502040204020203" pitchFamily="34" charset="0"/>
                <a:cs typeface="Segoe UI" panose="020B0502040204020203" pitchFamily="34" charset="0"/>
              </a:rPr>
              <a:t>на </a:t>
            </a:r>
            <a:r>
              <a:rPr lang="en-US" sz="3000" dirty="0">
                <a:latin typeface="Segoe UI" panose="020B0502040204020203" pitchFamily="34" charset="0"/>
                <a:cs typeface="Segoe UI" panose="020B0502040204020203" pitchFamily="34" charset="0"/>
              </a:rPr>
              <a:t>ARM</a:t>
            </a:r>
            <a:endParaRPr lang="ru-RU" sz="3000" dirty="0">
              <a:latin typeface="Segoe UI" panose="020B0502040204020203" pitchFamily="34" charset="0"/>
              <a:cs typeface="Segoe UI" panose="020B0502040204020203" pitchFamily="34" charset="0"/>
            </a:endParaRPr>
          </a:p>
          <a:p>
            <a:pPr marL="534988" indent="-534988">
              <a:lnSpc>
                <a:spcPct val="110000"/>
              </a:lnSpc>
              <a:spcBef>
                <a:spcPts val="0"/>
              </a:spcBef>
              <a:spcAft>
                <a:spcPts val="1200"/>
              </a:spcAft>
              <a:buClr>
                <a:srgbClr val="C00000"/>
              </a:buClr>
              <a:buFont typeface="Segoe UI" panose="020B0502040204020203" pitchFamily="34" charset="0"/>
              <a:buChar char="―"/>
            </a:pPr>
            <a:r>
              <a:rPr lang="ru-RU" sz="3000" dirty="0">
                <a:latin typeface="Segoe UI" panose="020B0502040204020203" pitchFamily="34" charset="0"/>
                <a:cs typeface="Segoe UI" panose="020B0502040204020203" pitchFamily="34" charset="0"/>
              </a:rPr>
              <a:t>Далее будут примеры из </a:t>
            </a:r>
            <a:r>
              <a:rPr lang="en-US" sz="3000" b="1" dirty="0">
                <a:latin typeface="Segoe UI" panose="020B0502040204020203" pitchFamily="34" charset="0"/>
                <a:cs typeface="Segoe UI" panose="020B0502040204020203" pitchFamily="34" charset="0"/>
              </a:rPr>
              <a:t>CoreFX, RavenDb</a:t>
            </a:r>
          </a:p>
        </p:txBody>
      </p:sp>
      <p:sp>
        <p:nvSpPr>
          <p:cNvPr id="6" name="Title 5"/>
          <p:cNvSpPr>
            <a:spLocks noGrp="1"/>
          </p:cNvSpPr>
          <p:nvPr>
            <p:ph type="title"/>
          </p:nvPr>
        </p:nvSpPr>
        <p:spPr/>
        <p:txBody>
          <a:bodyPr/>
          <a:lstStyle/>
          <a:p>
            <a:r>
              <a:rPr lang="ru-RU" dirty="0">
                <a:solidFill>
                  <a:schemeClr val="accent1"/>
                </a:solidFill>
              </a:rPr>
              <a:t>Демо</a:t>
            </a:r>
            <a:endParaRPr lang="en-US" dirty="0">
              <a:solidFill>
                <a:schemeClr val="accent1"/>
              </a:solidFill>
            </a:endParaRPr>
          </a:p>
        </p:txBody>
      </p:sp>
      <p:sp>
        <p:nvSpPr>
          <p:cNvPr id="3" name="Slide Number Placeholder 2"/>
          <p:cNvSpPr>
            <a:spLocks noGrp="1"/>
          </p:cNvSpPr>
          <p:nvPr>
            <p:ph type="sldNum" sz="quarter" idx="12"/>
          </p:nvPr>
        </p:nvSpPr>
        <p:spPr/>
        <p:txBody>
          <a:bodyPr/>
          <a:lstStyle/>
          <a:p>
            <a:fld id="{62460F1A-4B65-4A20-9DB8-9920A00046ED}" type="slidenum">
              <a:rPr lang="en-US" smtClean="0"/>
              <a:t>42</a:t>
            </a:fld>
            <a:endParaRPr lang="en-US"/>
          </a:p>
        </p:txBody>
      </p:sp>
    </p:spTree>
    <p:extLst>
      <p:ext uri="{BB962C8B-B14F-4D97-AF65-F5344CB8AC3E}">
        <p14:creationId xmlns:p14="http://schemas.microsoft.com/office/powerpoint/2010/main" val="39844464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p:cNvPr>
          <p:cNvPicPr>
            <a:picLocks noGrp="1" noChangeAspect="1"/>
          </p:cNvPicPr>
          <p:nvPr>
            <p:ph idx="1"/>
          </p:nvPr>
        </p:nvPicPr>
        <p:blipFill>
          <a:blip r:embed="rId3"/>
          <a:stretch>
            <a:fillRect/>
          </a:stretch>
        </p:blipFill>
        <p:spPr>
          <a:xfrm>
            <a:off x="910321" y="1564367"/>
            <a:ext cx="7935779" cy="4866577"/>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43</a:t>
            </a:fld>
            <a:endParaRPr lang="en-US"/>
          </a:p>
        </p:txBody>
      </p:sp>
      <p:sp>
        <p:nvSpPr>
          <p:cNvPr id="4" name="Title 3"/>
          <p:cNvSpPr>
            <a:spLocks noGrp="1"/>
          </p:cNvSpPr>
          <p:nvPr>
            <p:ph type="title"/>
          </p:nvPr>
        </p:nvSpPr>
        <p:spPr/>
        <p:txBody>
          <a:bodyPr/>
          <a:lstStyle/>
          <a:p>
            <a:r>
              <a:rPr lang="en-US" dirty="0">
                <a:solidFill>
                  <a:schemeClr val="accent1"/>
                </a:solidFill>
              </a:rPr>
              <a:t>ConcurrentDictionary</a:t>
            </a:r>
          </a:p>
        </p:txBody>
      </p:sp>
    </p:spTree>
    <p:extLst>
      <p:ext uri="{BB962C8B-B14F-4D97-AF65-F5344CB8AC3E}">
        <p14:creationId xmlns:p14="http://schemas.microsoft.com/office/powerpoint/2010/main" val="389817359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44</a:t>
            </a:fld>
            <a:endParaRPr lang="en-US"/>
          </a:p>
        </p:txBody>
      </p:sp>
      <p:sp>
        <p:nvSpPr>
          <p:cNvPr id="4" name="Title 3"/>
          <p:cNvSpPr>
            <a:spLocks noGrp="1"/>
          </p:cNvSpPr>
          <p:nvPr>
            <p:ph type="title"/>
          </p:nvPr>
        </p:nvSpPr>
        <p:spPr/>
        <p:txBody>
          <a:bodyPr/>
          <a:lstStyle/>
          <a:p>
            <a:r>
              <a:rPr lang="en-US" dirty="0">
                <a:solidFill>
                  <a:schemeClr val="accent1"/>
                </a:solidFill>
              </a:rPr>
              <a:t>ConcurrentDictionary</a:t>
            </a:r>
          </a:p>
        </p:txBody>
      </p:sp>
      <p:pic>
        <p:nvPicPr>
          <p:cNvPr id="2" name="Picture 1">
            <a:extLst>
              <a:ext uri="{FF2B5EF4-FFF2-40B4-BE49-F238E27FC236}">
                <a16:creationId xmlns:a16="http://schemas.microsoft.com/office/drawing/2014/main" id="{75CFA2F8-C9DF-48EF-83F5-A5E6ECB2A943}"/>
              </a:ext>
            </a:extLst>
          </p:cNvPr>
          <p:cNvPicPr>
            <a:picLocks noChangeAspect="1"/>
          </p:cNvPicPr>
          <p:nvPr/>
        </p:nvPicPr>
        <p:blipFill>
          <a:blip r:embed="rId2"/>
          <a:stretch>
            <a:fillRect/>
          </a:stretch>
        </p:blipFill>
        <p:spPr>
          <a:xfrm>
            <a:off x="518955" y="1861514"/>
            <a:ext cx="11415614" cy="3735418"/>
          </a:xfrm>
          <a:prstGeom prst="rect">
            <a:avLst/>
          </a:prstGeom>
        </p:spPr>
      </p:pic>
    </p:spTree>
    <p:extLst>
      <p:ext uri="{BB962C8B-B14F-4D97-AF65-F5344CB8AC3E}">
        <p14:creationId xmlns:p14="http://schemas.microsoft.com/office/powerpoint/2010/main" val="261758607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839788" y="1644872"/>
            <a:ext cx="10773797" cy="5213128"/>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45</a:t>
            </a:fld>
            <a:endParaRPr lang="en-US"/>
          </a:p>
        </p:txBody>
      </p:sp>
      <p:sp>
        <p:nvSpPr>
          <p:cNvPr id="4" name="Title 3"/>
          <p:cNvSpPr>
            <a:spLocks noGrp="1"/>
          </p:cNvSpPr>
          <p:nvPr>
            <p:ph type="title"/>
          </p:nvPr>
        </p:nvSpPr>
        <p:spPr/>
        <p:txBody>
          <a:bodyPr/>
          <a:lstStyle/>
          <a:p>
            <a:r>
              <a:rPr lang="en-US" dirty="0">
                <a:solidFill>
                  <a:schemeClr val="accent1"/>
                </a:solidFill>
              </a:rPr>
              <a:t>ConcurrentDictionary</a:t>
            </a:r>
          </a:p>
        </p:txBody>
      </p:sp>
    </p:spTree>
    <p:extLst>
      <p:ext uri="{BB962C8B-B14F-4D97-AF65-F5344CB8AC3E}">
        <p14:creationId xmlns:p14="http://schemas.microsoft.com/office/powerpoint/2010/main" val="251553600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46</a:t>
            </a:fld>
            <a:endParaRPr lang="en-US"/>
          </a:p>
        </p:txBody>
      </p:sp>
      <p:sp>
        <p:nvSpPr>
          <p:cNvPr id="4" name="Title 3"/>
          <p:cNvSpPr>
            <a:spLocks noGrp="1"/>
          </p:cNvSpPr>
          <p:nvPr>
            <p:ph type="title"/>
          </p:nvPr>
        </p:nvSpPr>
        <p:spPr/>
        <p:txBody>
          <a:bodyPr/>
          <a:lstStyle/>
          <a:p>
            <a:r>
              <a:rPr lang="en-US" dirty="0">
                <a:solidFill>
                  <a:schemeClr val="accent1"/>
                </a:solidFill>
              </a:rPr>
              <a:t>ConcurrentDictionary</a:t>
            </a:r>
          </a:p>
        </p:txBody>
      </p:sp>
      <p:pic>
        <p:nvPicPr>
          <p:cNvPr id="5" name="Picture 4"/>
          <p:cNvPicPr>
            <a:picLocks noChangeAspect="1"/>
          </p:cNvPicPr>
          <p:nvPr/>
        </p:nvPicPr>
        <p:blipFill>
          <a:blip r:embed="rId2"/>
          <a:stretch>
            <a:fillRect/>
          </a:stretch>
        </p:blipFill>
        <p:spPr>
          <a:xfrm>
            <a:off x="935495" y="1635832"/>
            <a:ext cx="10079853" cy="4859142"/>
          </a:xfrm>
          <a:prstGeom prst="rect">
            <a:avLst/>
          </a:prstGeom>
        </p:spPr>
      </p:pic>
    </p:spTree>
    <p:extLst>
      <p:ext uri="{BB962C8B-B14F-4D97-AF65-F5344CB8AC3E}">
        <p14:creationId xmlns:p14="http://schemas.microsoft.com/office/powerpoint/2010/main" val="18402172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47</a:t>
            </a:fld>
            <a:endParaRPr lang="en-US"/>
          </a:p>
        </p:txBody>
      </p:sp>
      <p:sp>
        <p:nvSpPr>
          <p:cNvPr id="4" name="Title 3"/>
          <p:cNvSpPr>
            <a:spLocks noGrp="1"/>
          </p:cNvSpPr>
          <p:nvPr>
            <p:ph type="title"/>
          </p:nvPr>
        </p:nvSpPr>
        <p:spPr/>
        <p:txBody>
          <a:bodyPr/>
          <a:lstStyle/>
          <a:p>
            <a:r>
              <a:rPr lang="en-US" dirty="0">
                <a:solidFill>
                  <a:schemeClr val="accent1"/>
                </a:solidFill>
              </a:rPr>
              <a:t>ConcurrentDictionary</a:t>
            </a:r>
          </a:p>
        </p:txBody>
      </p:sp>
      <p:pic>
        <p:nvPicPr>
          <p:cNvPr id="2" name="Picture 1"/>
          <p:cNvPicPr>
            <a:picLocks noChangeAspect="1"/>
          </p:cNvPicPr>
          <p:nvPr/>
        </p:nvPicPr>
        <p:blipFill>
          <a:blip r:embed="rId2"/>
          <a:stretch>
            <a:fillRect/>
          </a:stretch>
        </p:blipFill>
        <p:spPr>
          <a:xfrm>
            <a:off x="838200" y="1798438"/>
            <a:ext cx="7304406" cy="2403452"/>
          </a:xfrm>
          <a:prstGeom prst="rect">
            <a:avLst/>
          </a:prstGeom>
        </p:spPr>
      </p:pic>
      <p:pic>
        <p:nvPicPr>
          <p:cNvPr id="6" name="Picture 5"/>
          <p:cNvPicPr>
            <a:picLocks noChangeAspect="1"/>
          </p:cNvPicPr>
          <p:nvPr/>
        </p:nvPicPr>
        <p:blipFill>
          <a:blip r:embed="rId3"/>
          <a:stretch>
            <a:fillRect/>
          </a:stretch>
        </p:blipFill>
        <p:spPr>
          <a:xfrm>
            <a:off x="4490403" y="4078525"/>
            <a:ext cx="6990912" cy="2121308"/>
          </a:xfrm>
          <a:prstGeom prst="rect">
            <a:avLst/>
          </a:prstGeom>
        </p:spPr>
      </p:pic>
    </p:spTree>
    <p:extLst>
      <p:ext uri="{BB962C8B-B14F-4D97-AF65-F5344CB8AC3E}">
        <p14:creationId xmlns:p14="http://schemas.microsoft.com/office/powerpoint/2010/main" val="37706065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vert="horz" lIns="91440" tIns="45720" rIns="91440" bIns="45720" rtlCol="0">
            <a:normAutofit/>
          </a:bodyPr>
          <a:lstStyle/>
          <a:p>
            <a:pPr marL="534988" indent="-534988">
              <a:lnSpc>
                <a:spcPct val="110000"/>
              </a:lnSpc>
              <a:spcBef>
                <a:spcPts val="0"/>
              </a:spcBef>
              <a:spcAft>
                <a:spcPts val="1200"/>
              </a:spcAft>
              <a:buClr>
                <a:srgbClr val="C00000"/>
              </a:buClr>
              <a:buFont typeface="Segoe UI" panose="020B0502040204020203" pitchFamily="34" charset="0"/>
              <a:buChar char="―"/>
            </a:pPr>
            <a:r>
              <a:rPr lang="en-US" sz="3000" dirty="0">
                <a:latin typeface="Segoe UI" panose="020B0502040204020203" pitchFamily="34" charset="0"/>
                <a:cs typeface="Segoe UI" panose="020B0502040204020203" pitchFamily="34" charset="0"/>
              </a:rPr>
              <a:t>TryAddInternal</a:t>
            </a:r>
            <a:r>
              <a:rPr lang="ru-RU" sz="3000" dirty="0">
                <a:latin typeface="Segoe UI" panose="020B0502040204020203" pitchFamily="34" charset="0"/>
                <a:cs typeface="Segoe UI" panose="020B0502040204020203" pitchFamily="34" charset="0"/>
              </a:rPr>
              <a:t>:</a:t>
            </a:r>
          </a:p>
          <a:p>
            <a:pPr marL="534988" indent="-534988">
              <a:lnSpc>
                <a:spcPct val="110000"/>
              </a:lnSpc>
              <a:spcBef>
                <a:spcPts val="0"/>
              </a:spcBef>
              <a:spcAft>
                <a:spcPts val="1200"/>
              </a:spcAft>
              <a:buClr>
                <a:srgbClr val="C00000"/>
              </a:buClr>
              <a:buFont typeface="Segoe UI" panose="020B0502040204020203" pitchFamily="34" charset="0"/>
              <a:buChar char="―"/>
            </a:pPr>
            <a:endParaRPr lang="en-US" sz="3000" dirty="0">
              <a:latin typeface="Segoe UI" panose="020B0502040204020203" pitchFamily="34" charset="0"/>
              <a:cs typeface="Segoe UI" panose="020B0502040204020203" pitchFamily="34" charset="0"/>
            </a:endParaRPr>
          </a:p>
          <a:p>
            <a:pPr marL="0" indent="0">
              <a:lnSpc>
                <a:spcPct val="110000"/>
              </a:lnSpc>
              <a:spcBef>
                <a:spcPts val="0"/>
              </a:spcBef>
              <a:spcAft>
                <a:spcPts val="1200"/>
              </a:spcAft>
              <a:buClr>
                <a:srgbClr val="C00000"/>
              </a:buClr>
              <a:buNone/>
            </a:pPr>
            <a:endParaRPr lang="en-US" sz="3000" dirty="0">
              <a:latin typeface="Segoe UI" panose="020B0502040204020203" pitchFamily="34" charset="0"/>
              <a:cs typeface="Segoe UI" panose="020B0502040204020203" pitchFamily="34" charset="0"/>
            </a:endParaRPr>
          </a:p>
          <a:p>
            <a:pPr marL="534988" indent="-534988">
              <a:lnSpc>
                <a:spcPct val="110000"/>
              </a:lnSpc>
              <a:spcBef>
                <a:spcPts val="0"/>
              </a:spcBef>
              <a:spcAft>
                <a:spcPts val="1200"/>
              </a:spcAft>
              <a:buClr>
                <a:srgbClr val="C00000"/>
              </a:buClr>
              <a:buFont typeface="Segoe UI" panose="020B0502040204020203" pitchFamily="34" charset="0"/>
              <a:buChar char="―"/>
            </a:pPr>
            <a:r>
              <a:rPr lang="en-US" sz="3000" dirty="0">
                <a:latin typeface="Segoe UI" panose="020B0502040204020203" pitchFamily="34" charset="0"/>
                <a:cs typeface="Segoe UI" panose="020B0502040204020203" pitchFamily="34" charset="0"/>
              </a:rPr>
              <a:t>TryUpdateInternal: </a:t>
            </a:r>
          </a:p>
        </p:txBody>
      </p:sp>
      <p:sp>
        <p:nvSpPr>
          <p:cNvPr id="3" name="Slide Number Placeholder 2"/>
          <p:cNvSpPr>
            <a:spLocks noGrp="1"/>
          </p:cNvSpPr>
          <p:nvPr>
            <p:ph type="sldNum" sz="quarter" idx="12"/>
          </p:nvPr>
        </p:nvSpPr>
        <p:spPr/>
        <p:txBody>
          <a:bodyPr/>
          <a:lstStyle/>
          <a:p>
            <a:fld id="{62460F1A-4B65-4A20-9DB8-9920A00046ED}" type="slidenum">
              <a:rPr lang="en-US" smtClean="0"/>
              <a:t>48</a:t>
            </a:fld>
            <a:endParaRPr lang="en-US"/>
          </a:p>
        </p:txBody>
      </p:sp>
      <p:sp>
        <p:nvSpPr>
          <p:cNvPr id="4" name="Title 3"/>
          <p:cNvSpPr>
            <a:spLocks noGrp="1"/>
          </p:cNvSpPr>
          <p:nvPr>
            <p:ph type="title"/>
          </p:nvPr>
        </p:nvSpPr>
        <p:spPr/>
        <p:txBody>
          <a:bodyPr/>
          <a:lstStyle/>
          <a:p>
            <a:r>
              <a:rPr lang="en-US" dirty="0">
                <a:solidFill>
                  <a:schemeClr val="accent1"/>
                </a:solidFill>
              </a:rPr>
              <a:t>ConcurrentDictionary</a:t>
            </a:r>
          </a:p>
        </p:txBody>
      </p:sp>
      <p:sp>
        <p:nvSpPr>
          <p:cNvPr id="5" name="Rectangle 1"/>
          <p:cNvSpPr>
            <a:spLocks noChangeArrowheads="1"/>
          </p:cNvSpPr>
          <p:nvPr/>
        </p:nvSpPr>
        <p:spPr bwMode="auto">
          <a:xfrm>
            <a:off x="1402068" y="2516620"/>
            <a:ext cx="8819626"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B91AF"/>
                </a:solidFill>
                <a:effectLst/>
                <a:latin typeface="Consolas" panose="020B0609020204030204" pitchFamily="49" charset="0"/>
              </a:rPr>
              <a:t>Monitor</a:t>
            </a:r>
            <a:r>
              <a:rPr kumimoji="0" lang="en-US" altLang="en-US" sz="2400" b="0" i="0" u="none" strike="noStrike" cap="none" normalizeH="0" baseline="0" dirty="0">
                <a:ln>
                  <a:noFill/>
                </a:ln>
                <a:solidFill>
                  <a:srgbClr val="000000"/>
                </a:solidFill>
                <a:effectLst/>
                <a:latin typeface="Consolas" panose="020B0609020204030204" pitchFamily="49" charset="0"/>
              </a:rPr>
              <a:t>.Enter(tables._locks[lockNo], </a:t>
            </a:r>
            <a:r>
              <a:rPr kumimoji="0" lang="en-US" altLang="en-US" sz="2400" b="0" i="0" u="none" strike="noStrike" cap="none" normalizeH="0" baseline="0" dirty="0">
                <a:ln>
                  <a:noFill/>
                </a:ln>
                <a:solidFill>
                  <a:srgbClr val="0000FF"/>
                </a:solidFill>
                <a:effectLst/>
                <a:latin typeface="Consolas" panose="020B0609020204030204" pitchFamily="49" charset="0"/>
              </a:rPr>
              <a:t>ref</a:t>
            </a:r>
            <a:r>
              <a:rPr kumimoji="0" lang="en-US" altLang="en-US" sz="2400" b="0" i="0" u="none" strike="noStrike" cap="none" normalizeH="0" baseline="0" dirty="0">
                <a:ln>
                  <a:noFill/>
                </a:ln>
                <a:solidFill>
                  <a:srgbClr val="000000"/>
                </a:solidFill>
                <a:effectLst/>
                <a:latin typeface="Consolas" panose="020B0609020204030204" pitchFamily="49" charset="0"/>
              </a:rPr>
              <a:t> lockTaken)</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1402068" y="4542366"/>
            <a:ext cx="570731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FF"/>
                </a:solidFill>
                <a:effectLst/>
                <a:latin typeface="Consolas" panose="020B0609020204030204" pitchFamily="49" charset="0"/>
              </a:rPr>
              <a:t>lock</a:t>
            </a:r>
            <a:r>
              <a:rPr kumimoji="0" lang="en-US" altLang="en-US" sz="2400" b="0" i="0" u="none" strike="noStrike" cap="none" normalizeH="0" baseline="0" dirty="0">
                <a:ln>
                  <a:noFill/>
                </a:ln>
                <a:solidFill>
                  <a:srgbClr val="000000"/>
                </a:solidFill>
                <a:effectLst/>
                <a:latin typeface="Consolas" panose="020B0609020204030204" pitchFamily="49" charset="0"/>
              </a:rPr>
              <a:t> (tables._locks[lockNo])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23446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49</a:t>
            </a:fld>
            <a:endParaRPr lang="en-US"/>
          </a:p>
        </p:txBody>
      </p:sp>
      <p:sp>
        <p:nvSpPr>
          <p:cNvPr id="4" name="Title 3"/>
          <p:cNvSpPr>
            <a:spLocks noGrp="1"/>
          </p:cNvSpPr>
          <p:nvPr>
            <p:ph type="title"/>
          </p:nvPr>
        </p:nvSpPr>
        <p:spPr/>
        <p:txBody>
          <a:bodyPr/>
          <a:lstStyle/>
          <a:p>
            <a:r>
              <a:rPr lang="en-US" dirty="0">
                <a:solidFill>
                  <a:schemeClr val="accent1"/>
                </a:solidFill>
              </a:rPr>
              <a:t>ConcurrentDictionary</a:t>
            </a:r>
          </a:p>
        </p:txBody>
      </p:sp>
      <p:pic>
        <p:nvPicPr>
          <p:cNvPr id="5" name="Picture 4"/>
          <p:cNvPicPr>
            <a:picLocks noChangeAspect="1"/>
          </p:cNvPicPr>
          <p:nvPr/>
        </p:nvPicPr>
        <p:blipFill>
          <a:blip r:embed="rId2"/>
          <a:stretch>
            <a:fillRect/>
          </a:stretch>
        </p:blipFill>
        <p:spPr>
          <a:xfrm>
            <a:off x="800100" y="1690691"/>
            <a:ext cx="9792152" cy="4800543"/>
          </a:xfrm>
          <a:prstGeom prst="rect">
            <a:avLst/>
          </a:prstGeom>
        </p:spPr>
      </p:pic>
    </p:spTree>
    <p:extLst>
      <p:ext uri="{BB962C8B-B14F-4D97-AF65-F5344CB8AC3E}">
        <p14:creationId xmlns:p14="http://schemas.microsoft.com/office/powerpoint/2010/main" val="2652453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rotWithShape="1">
          <a:blip r:embed="rId2"/>
          <a:srcRect r="68124"/>
          <a:stretch/>
        </p:blipFill>
        <p:spPr>
          <a:xfrm>
            <a:off x="838200" y="1975262"/>
            <a:ext cx="3351963" cy="4052063"/>
          </a:xfrm>
          <a:prstGeom prst="rect">
            <a:avLst/>
          </a:prstGeom>
        </p:spPr>
      </p:pic>
      <p:sp>
        <p:nvSpPr>
          <p:cNvPr id="6" name="Title 5"/>
          <p:cNvSpPr>
            <a:spLocks noGrp="1"/>
          </p:cNvSpPr>
          <p:nvPr>
            <p:ph type="title"/>
          </p:nvPr>
        </p:nvSpPr>
        <p:spPr/>
        <p:txBody>
          <a:bodyPr/>
          <a:lstStyle/>
          <a:p>
            <a:r>
              <a:rPr lang="en-US" dirty="0" err="1">
                <a:solidFill>
                  <a:srgbClr val="00B050"/>
                </a:solidFill>
              </a:rPr>
              <a:t>DotNext</a:t>
            </a:r>
            <a:r>
              <a:rPr lang="en-US" dirty="0">
                <a:solidFill>
                  <a:srgbClr val="00B050"/>
                </a:solidFill>
              </a:rPr>
              <a:t> 2016 </a:t>
            </a:r>
            <a:r>
              <a:rPr lang="en-US" dirty="0" err="1">
                <a:solidFill>
                  <a:srgbClr val="00B050"/>
                </a:solidFill>
              </a:rPr>
              <a:t>Piter</a:t>
            </a:r>
            <a:endParaRPr lang="en-US" dirty="0">
              <a:solidFill>
                <a:srgbClr val="00B050"/>
              </a:solidFill>
            </a:endParaRPr>
          </a:p>
        </p:txBody>
      </p:sp>
      <p:sp>
        <p:nvSpPr>
          <p:cNvPr id="2" name="Slide Number Placeholder 1"/>
          <p:cNvSpPr>
            <a:spLocks noGrp="1"/>
          </p:cNvSpPr>
          <p:nvPr>
            <p:ph type="sldNum" sz="quarter" idx="12"/>
          </p:nvPr>
        </p:nvSpPr>
        <p:spPr/>
        <p:txBody>
          <a:bodyPr/>
          <a:lstStyle/>
          <a:p>
            <a:fld id="{62460F1A-4B65-4A20-9DB8-9920A00046ED}" type="slidenum">
              <a:rPr lang="en-US" smtClean="0"/>
              <a:t>5</a:t>
            </a:fld>
            <a:endParaRPr lang="en-US"/>
          </a:p>
        </p:txBody>
      </p:sp>
      <p:pic>
        <p:nvPicPr>
          <p:cNvPr id="8" name="Content Placeholder 6"/>
          <p:cNvPicPr>
            <a:picLocks noChangeAspect="1"/>
          </p:cNvPicPr>
          <p:nvPr/>
        </p:nvPicPr>
        <p:blipFill rotWithShape="1">
          <a:blip r:embed="rId2"/>
          <a:srcRect l="48694" t="20936" r="15377" b="13845"/>
          <a:stretch/>
        </p:blipFill>
        <p:spPr>
          <a:xfrm>
            <a:off x="4481564" y="2168307"/>
            <a:ext cx="5717513" cy="3999216"/>
          </a:xfrm>
          <a:prstGeom prst="rect">
            <a:avLst/>
          </a:prstGeom>
        </p:spPr>
      </p:pic>
    </p:spTree>
    <p:extLst>
      <p:ext uri="{BB962C8B-B14F-4D97-AF65-F5344CB8AC3E}">
        <p14:creationId xmlns:p14="http://schemas.microsoft.com/office/powerpoint/2010/main" val="222130083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50</a:t>
            </a:fld>
            <a:endParaRPr lang="en-US"/>
          </a:p>
        </p:txBody>
      </p:sp>
      <p:sp>
        <p:nvSpPr>
          <p:cNvPr id="4" name="Title 3"/>
          <p:cNvSpPr>
            <a:spLocks noGrp="1"/>
          </p:cNvSpPr>
          <p:nvPr>
            <p:ph type="title"/>
          </p:nvPr>
        </p:nvSpPr>
        <p:spPr>
          <a:xfrm>
            <a:off x="838200" y="385225"/>
            <a:ext cx="10515600" cy="1325563"/>
          </a:xfrm>
        </p:spPr>
        <p:txBody>
          <a:bodyPr/>
          <a:lstStyle/>
          <a:p>
            <a:r>
              <a:rPr lang="en-US" dirty="0">
                <a:solidFill>
                  <a:schemeClr val="accent1"/>
                </a:solidFill>
              </a:rPr>
              <a:t>ConcurrentDictionary</a:t>
            </a:r>
          </a:p>
        </p:txBody>
      </p:sp>
      <p:pic>
        <p:nvPicPr>
          <p:cNvPr id="5" name="Picture 4"/>
          <p:cNvPicPr>
            <a:picLocks noChangeAspect="1"/>
          </p:cNvPicPr>
          <p:nvPr/>
        </p:nvPicPr>
        <p:blipFill>
          <a:blip r:embed="rId2"/>
          <a:stretch>
            <a:fillRect/>
          </a:stretch>
        </p:blipFill>
        <p:spPr>
          <a:xfrm>
            <a:off x="1846379" y="1690692"/>
            <a:ext cx="8499242" cy="4275821"/>
          </a:xfrm>
          <a:prstGeom prst="rect">
            <a:avLst/>
          </a:prstGeom>
        </p:spPr>
      </p:pic>
    </p:spTree>
    <p:extLst>
      <p:ext uri="{BB962C8B-B14F-4D97-AF65-F5344CB8AC3E}">
        <p14:creationId xmlns:p14="http://schemas.microsoft.com/office/powerpoint/2010/main" val="38209717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51</a:t>
            </a:fld>
            <a:endParaRPr lang="en-US"/>
          </a:p>
        </p:txBody>
      </p:sp>
      <p:sp>
        <p:nvSpPr>
          <p:cNvPr id="4" name="Title 3"/>
          <p:cNvSpPr>
            <a:spLocks noGrp="1"/>
          </p:cNvSpPr>
          <p:nvPr>
            <p:ph type="title"/>
          </p:nvPr>
        </p:nvSpPr>
        <p:spPr/>
        <p:txBody>
          <a:bodyPr/>
          <a:lstStyle/>
          <a:p>
            <a:r>
              <a:rPr lang="en-US" dirty="0">
                <a:solidFill>
                  <a:schemeClr val="accent1"/>
                </a:solidFill>
              </a:rPr>
              <a:t>ConcurrentDictionary</a:t>
            </a:r>
          </a:p>
        </p:txBody>
      </p:sp>
      <p:pic>
        <p:nvPicPr>
          <p:cNvPr id="5" name="Picture 4"/>
          <p:cNvPicPr>
            <a:picLocks noChangeAspect="1"/>
          </p:cNvPicPr>
          <p:nvPr/>
        </p:nvPicPr>
        <p:blipFill>
          <a:blip r:embed="rId2"/>
          <a:stretch>
            <a:fillRect/>
          </a:stretch>
        </p:blipFill>
        <p:spPr>
          <a:xfrm>
            <a:off x="855102" y="1690692"/>
            <a:ext cx="10435920" cy="5030789"/>
          </a:xfrm>
          <a:prstGeom prst="rect">
            <a:avLst/>
          </a:prstGeom>
        </p:spPr>
      </p:pic>
    </p:spTree>
    <p:extLst>
      <p:ext uri="{BB962C8B-B14F-4D97-AF65-F5344CB8AC3E}">
        <p14:creationId xmlns:p14="http://schemas.microsoft.com/office/powerpoint/2010/main" val="19570880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838200" y="1690692"/>
            <a:ext cx="9349662" cy="3212904"/>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52</a:t>
            </a:fld>
            <a:endParaRPr lang="en-US"/>
          </a:p>
        </p:txBody>
      </p:sp>
      <p:sp>
        <p:nvSpPr>
          <p:cNvPr id="4" name="Title 3"/>
          <p:cNvSpPr>
            <a:spLocks noGrp="1"/>
          </p:cNvSpPr>
          <p:nvPr>
            <p:ph type="title"/>
          </p:nvPr>
        </p:nvSpPr>
        <p:spPr/>
        <p:txBody>
          <a:bodyPr/>
          <a:lstStyle/>
          <a:p>
            <a:r>
              <a:rPr lang="en-US" dirty="0">
                <a:solidFill>
                  <a:schemeClr val="accent1"/>
                </a:solidFill>
              </a:rPr>
              <a:t>ConcurrentDictionary</a:t>
            </a:r>
          </a:p>
        </p:txBody>
      </p:sp>
      <p:sp>
        <p:nvSpPr>
          <p:cNvPr id="6" name="TextBox 5"/>
          <p:cNvSpPr txBox="1"/>
          <p:nvPr/>
        </p:nvSpPr>
        <p:spPr>
          <a:xfrm>
            <a:off x="838200" y="6018267"/>
            <a:ext cx="7290778" cy="523220"/>
          </a:xfrm>
          <a:prstGeom prst="rect">
            <a:avLst/>
          </a:prstGeom>
          <a:noFill/>
        </p:spPr>
        <p:txBody>
          <a:bodyPr wrap="none" rtlCol="0">
            <a:spAutoFit/>
          </a:bodyPr>
          <a:lstStyle/>
          <a:p>
            <a:r>
              <a:rPr lang="en-US" sz="2800" i="1" dirty="0">
                <a:solidFill>
                  <a:schemeClr val="bg1">
                    <a:lumMod val="50000"/>
                  </a:schemeClr>
                </a:solidFill>
              </a:rPr>
              <a:t>https://github.com/dotnet/corefx/pull/22382</a:t>
            </a:r>
            <a:endParaRPr lang="en-US" sz="2800" i="1" dirty="0">
              <a:solidFill>
                <a:schemeClr val="bg1">
                  <a:lumMod val="50000"/>
                </a:schemeClr>
              </a:solidFill>
            </a:endParaRPr>
          </a:p>
        </p:txBody>
      </p:sp>
    </p:spTree>
    <p:extLst>
      <p:ext uri="{BB962C8B-B14F-4D97-AF65-F5344CB8AC3E}">
        <p14:creationId xmlns:p14="http://schemas.microsoft.com/office/powerpoint/2010/main" val="26206580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27668" y="2109444"/>
            <a:ext cx="10515600" cy="2638189"/>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53</a:t>
            </a:fld>
            <a:endParaRPr lang="en-US"/>
          </a:p>
        </p:txBody>
      </p:sp>
      <p:sp>
        <p:nvSpPr>
          <p:cNvPr id="4" name="Title 3"/>
          <p:cNvSpPr>
            <a:spLocks noGrp="1"/>
          </p:cNvSpPr>
          <p:nvPr>
            <p:ph type="title"/>
          </p:nvPr>
        </p:nvSpPr>
        <p:spPr/>
        <p:txBody>
          <a:bodyPr/>
          <a:lstStyle/>
          <a:p>
            <a:r>
              <a:rPr lang="en-US" dirty="0">
                <a:solidFill>
                  <a:schemeClr val="accent1"/>
                </a:solidFill>
              </a:rPr>
              <a:t>ConcurrentDictionary</a:t>
            </a:r>
          </a:p>
        </p:txBody>
      </p:sp>
    </p:spTree>
    <p:extLst>
      <p:ext uri="{BB962C8B-B14F-4D97-AF65-F5344CB8AC3E}">
        <p14:creationId xmlns:p14="http://schemas.microsoft.com/office/powerpoint/2010/main" val="26211628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199" y="1825625"/>
            <a:ext cx="11430837" cy="4351338"/>
          </a:xfrm>
        </p:spPr>
        <p:txBody>
          <a:bodyPr vert="horz" lIns="91440" tIns="45720" rIns="91440" bIns="45720" rtlCol="0">
            <a:normAutofit/>
          </a:bodyPr>
          <a:lstStyle/>
          <a:p>
            <a:pPr marL="534988" indent="-534988">
              <a:lnSpc>
                <a:spcPct val="110000"/>
              </a:lnSpc>
              <a:spcBef>
                <a:spcPts val="0"/>
              </a:spcBef>
              <a:spcAft>
                <a:spcPts val="1200"/>
              </a:spcAft>
              <a:buClr>
                <a:srgbClr val="C00000"/>
              </a:buClr>
              <a:buFont typeface="Segoe UI" panose="020B0502040204020203" pitchFamily="34" charset="0"/>
              <a:buChar char="―"/>
            </a:pPr>
            <a:r>
              <a:rPr lang="en-US" sz="3000" dirty="0">
                <a:latin typeface="Segoe UI" panose="020B0502040204020203" pitchFamily="34" charset="0"/>
                <a:cs typeface="Segoe UI" panose="020B0502040204020203" pitchFamily="34" charset="0"/>
              </a:rPr>
              <a:t>github.com/m08pvv/</a:t>
            </a:r>
            <a:r>
              <a:rPr lang="en-US" sz="3000" dirty="0" err="1">
                <a:latin typeface="Segoe UI" panose="020B0502040204020203" pitchFamily="34" charset="0"/>
                <a:cs typeface="Segoe UI" panose="020B0502040204020203" pitchFamily="34" charset="0"/>
              </a:rPr>
              <a:t>CSharpPartiallyConstructedObjectAnalyzer</a:t>
            </a:r>
            <a:endParaRPr lang="ru-RU" sz="3000" dirty="0">
              <a:latin typeface="Segoe UI" panose="020B0502040204020203" pitchFamily="34" charset="0"/>
              <a:cs typeface="Segoe UI" panose="020B0502040204020203" pitchFamily="34" charset="0"/>
            </a:endParaRPr>
          </a:p>
          <a:p>
            <a:pPr marL="534988" indent="-534988">
              <a:lnSpc>
                <a:spcPct val="110000"/>
              </a:lnSpc>
              <a:spcBef>
                <a:spcPts val="0"/>
              </a:spcBef>
              <a:spcAft>
                <a:spcPts val="1200"/>
              </a:spcAft>
              <a:buClr>
                <a:srgbClr val="C00000"/>
              </a:buClr>
              <a:buFont typeface="Segoe UI" panose="020B0502040204020203" pitchFamily="34" charset="0"/>
              <a:buChar char="―"/>
            </a:pPr>
            <a:r>
              <a:rPr lang="en-US" sz="3000" dirty="0">
                <a:latin typeface="Segoe UI" panose="020B0502040204020203" pitchFamily="34" charset="0"/>
                <a:cs typeface="Segoe UI" panose="020B0502040204020203" pitchFamily="34" charset="0"/>
              </a:rPr>
              <a:t>https://github.com/ravendb/ravendb/pull/3376</a:t>
            </a:r>
          </a:p>
        </p:txBody>
      </p:sp>
      <p:sp>
        <p:nvSpPr>
          <p:cNvPr id="3" name="Slide Number Placeholder 2"/>
          <p:cNvSpPr>
            <a:spLocks noGrp="1"/>
          </p:cNvSpPr>
          <p:nvPr>
            <p:ph type="sldNum" sz="quarter" idx="12"/>
          </p:nvPr>
        </p:nvSpPr>
        <p:spPr/>
        <p:txBody>
          <a:bodyPr/>
          <a:lstStyle/>
          <a:p>
            <a:fld id="{62460F1A-4B65-4A20-9DB8-9920A00046ED}" type="slidenum">
              <a:rPr lang="en-US" smtClean="0"/>
              <a:t>54</a:t>
            </a:fld>
            <a:endParaRPr lang="en-US"/>
          </a:p>
        </p:txBody>
      </p:sp>
      <p:sp>
        <p:nvSpPr>
          <p:cNvPr id="4" name="Title 3"/>
          <p:cNvSpPr>
            <a:spLocks noGrp="1"/>
          </p:cNvSpPr>
          <p:nvPr>
            <p:ph type="title"/>
          </p:nvPr>
        </p:nvSpPr>
        <p:spPr/>
        <p:txBody>
          <a:bodyPr/>
          <a:lstStyle/>
          <a:p>
            <a:r>
              <a:rPr lang="ru-RU" dirty="0">
                <a:solidFill>
                  <a:schemeClr val="accent1"/>
                </a:solidFill>
              </a:rPr>
              <a:t>Статический анализ, </a:t>
            </a:r>
            <a:r>
              <a:rPr lang="en-US" dirty="0">
                <a:solidFill>
                  <a:schemeClr val="accent1"/>
                </a:solidFill>
              </a:rPr>
              <a:t>Roslyn</a:t>
            </a:r>
            <a:r>
              <a:rPr lang="ru-RU" dirty="0">
                <a:solidFill>
                  <a:schemeClr val="accent1"/>
                </a:solidFill>
              </a:rPr>
              <a:t>, бага в </a:t>
            </a:r>
            <a:r>
              <a:rPr lang="en-US" dirty="0">
                <a:solidFill>
                  <a:schemeClr val="accent1"/>
                </a:solidFill>
              </a:rPr>
              <a:t>RavenDB</a:t>
            </a:r>
          </a:p>
        </p:txBody>
      </p:sp>
      <p:pic>
        <p:nvPicPr>
          <p:cNvPr id="5" name="Picture 4"/>
          <p:cNvPicPr>
            <a:picLocks noChangeAspect="1"/>
          </p:cNvPicPr>
          <p:nvPr/>
        </p:nvPicPr>
        <p:blipFill>
          <a:blip r:embed="rId2"/>
          <a:stretch>
            <a:fillRect/>
          </a:stretch>
        </p:blipFill>
        <p:spPr>
          <a:xfrm>
            <a:off x="1399442" y="3251206"/>
            <a:ext cx="9239873" cy="3470275"/>
          </a:xfrm>
          <a:prstGeom prst="rect">
            <a:avLst/>
          </a:prstGeom>
        </p:spPr>
      </p:pic>
    </p:spTree>
    <p:extLst>
      <p:ext uri="{BB962C8B-B14F-4D97-AF65-F5344CB8AC3E}">
        <p14:creationId xmlns:p14="http://schemas.microsoft.com/office/powerpoint/2010/main" val="11898670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55</a:t>
            </a:fld>
            <a:endParaRPr lang="en-US"/>
          </a:p>
        </p:txBody>
      </p:sp>
      <p:sp>
        <p:nvSpPr>
          <p:cNvPr id="4" name="Title 3"/>
          <p:cNvSpPr>
            <a:spLocks noGrp="1"/>
          </p:cNvSpPr>
          <p:nvPr>
            <p:ph type="title"/>
          </p:nvPr>
        </p:nvSpPr>
        <p:spPr/>
        <p:txBody>
          <a:bodyPr/>
          <a:lstStyle/>
          <a:p>
            <a:r>
              <a:rPr lang="en-US" dirty="0">
                <a:solidFill>
                  <a:schemeClr val="accent1"/>
                </a:solidFill>
              </a:rPr>
              <a:t>RavenDB</a:t>
            </a:r>
          </a:p>
        </p:txBody>
      </p:sp>
      <p:pic>
        <p:nvPicPr>
          <p:cNvPr id="7" name="Content Placeholder 6"/>
          <p:cNvPicPr>
            <a:picLocks noGrp="1" noChangeAspect="1"/>
          </p:cNvPicPr>
          <p:nvPr>
            <p:ph idx="1"/>
          </p:nvPr>
        </p:nvPicPr>
        <p:blipFill>
          <a:blip r:embed="rId2"/>
          <a:stretch>
            <a:fillRect/>
          </a:stretch>
        </p:blipFill>
        <p:spPr>
          <a:xfrm>
            <a:off x="0" y="2905496"/>
            <a:ext cx="12118312" cy="672753"/>
          </a:xfrm>
          <a:prstGeom prst="rect">
            <a:avLst/>
          </a:prstGeom>
        </p:spPr>
      </p:pic>
    </p:spTree>
    <p:extLst>
      <p:ext uri="{BB962C8B-B14F-4D97-AF65-F5344CB8AC3E}">
        <p14:creationId xmlns:p14="http://schemas.microsoft.com/office/powerpoint/2010/main" val="26017297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825624"/>
            <a:ext cx="9019233" cy="2354489"/>
          </a:xfrm>
        </p:spPr>
        <p:txBody>
          <a:bodyPr vert="horz" lIns="91440" tIns="45720" rIns="91440" bIns="45720" rtlCol="0">
            <a:normAutofit/>
          </a:bodyPr>
          <a:lstStyle/>
          <a:p>
            <a:pPr marL="534988" indent="-534988">
              <a:lnSpc>
                <a:spcPct val="110000"/>
              </a:lnSpc>
              <a:spcBef>
                <a:spcPts val="0"/>
              </a:spcBef>
              <a:spcAft>
                <a:spcPts val="1200"/>
              </a:spcAft>
              <a:buClr>
                <a:srgbClr val="C00000"/>
              </a:buClr>
              <a:buFont typeface="Segoe UI" panose="020B0502040204020203" pitchFamily="34" charset="0"/>
              <a:buChar char="―"/>
            </a:pPr>
            <a:r>
              <a:rPr lang="ru-RU" sz="3000" dirty="0">
                <a:latin typeface="Segoe UI" panose="020B0502040204020203" pitchFamily="34" charset="0"/>
                <a:cs typeface="Segoe UI" panose="020B0502040204020203" pitchFamily="34" charset="0"/>
              </a:rPr>
              <a:t>Стараться использовать более высокоуровневые конструкции</a:t>
            </a:r>
            <a:endParaRPr lang="en-US" sz="3000" dirty="0">
              <a:latin typeface="Segoe UI" panose="020B0502040204020203" pitchFamily="34" charset="0"/>
              <a:cs typeface="Segoe UI" panose="020B0502040204020203" pitchFamily="34" charset="0"/>
            </a:endParaRPr>
          </a:p>
          <a:p>
            <a:pPr marL="534988" indent="-534988">
              <a:lnSpc>
                <a:spcPct val="110000"/>
              </a:lnSpc>
              <a:spcBef>
                <a:spcPts val="0"/>
              </a:spcBef>
              <a:spcAft>
                <a:spcPts val="1200"/>
              </a:spcAft>
              <a:buClr>
                <a:srgbClr val="C00000"/>
              </a:buClr>
              <a:buFont typeface="Segoe UI" panose="020B0502040204020203" pitchFamily="34" charset="0"/>
              <a:buChar char="―"/>
            </a:pPr>
            <a:r>
              <a:rPr lang="ru-RU" sz="3000" dirty="0">
                <a:latin typeface="Segoe UI" panose="020B0502040204020203" pitchFamily="34" charset="0"/>
                <a:cs typeface="Segoe UI" panose="020B0502040204020203" pitchFamily="34" charset="0"/>
              </a:rPr>
              <a:t>Читать спецификации</a:t>
            </a:r>
            <a:endParaRPr lang="en-US" sz="3000" dirty="0">
              <a:latin typeface="Segoe UI" panose="020B0502040204020203" pitchFamily="34" charset="0"/>
              <a:cs typeface="Segoe UI" panose="020B0502040204020203" pitchFamily="34" charset="0"/>
            </a:endParaRPr>
          </a:p>
        </p:txBody>
      </p:sp>
      <p:sp>
        <p:nvSpPr>
          <p:cNvPr id="6" name="Title 5"/>
          <p:cNvSpPr>
            <a:spLocks noGrp="1"/>
          </p:cNvSpPr>
          <p:nvPr>
            <p:ph type="title"/>
          </p:nvPr>
        </p:nvSpPr>
        <p:spPr/>
        <p:txBody>
          <a:bodyPr/>
          <a:lstStyle/>
          <a:p>
            <a:r>
              <a:rPr lang="ru-RU" dirty="0">
                <a:solidFill>
                  <a:schemeClr val="accent1"/>
                </a:solidFill>
              </a:rPr>
              <a:t>Вывод</a:t>
            </a:r>
            <a:endParaRPr lang="en-US" dirty="0">
              <a:solidFill>
                <a:schemeClr val="accent1"/>
              </a:solidFill>
            </a:endParaRPr>
          </a:p>
        </p:txBody>
      </p:sp>
      <p:sp>
        <p:nvSpPr>
          <p:cNvPr id="3" name="Slide Number Placeholder 2"/>
          <p:cNvSpPr>
            <a:spLocks noGrp="1"/>
          </p:cNvSpPr>
          <p:nvPr>
            <p:ph type="sldNum" sz="quarter" idx="12"/>
          </p:nvPr>
        </p:nvSpPr>
        <p:spPr/>
        <p:txBody>
          <a:bodyPr/>
          <a:lstStyle/>
          <a:p>
            <a:fld id="{62460F1A-4B65-4A20-9DB8-9920A00046ED}" type="slidenum">
              <a:rPr lang="en-US" smtClean="0"/>
              <a:t>56</a:t>
            </a:fld>
            <a:endParaRPr lang="en-US"/>
          </a:p>
        </p:txBody>
      </p:sp>
    </p:spTree>
    <p:extLst>
      <p:ext uri="{BB962C8B-B14F-4D97-AF65-F5344CB8AC3E}">
        <p14:creationId xmlns:p14="http://schemas.microsoft.com/office/powerpoint/2010/main" val="325629297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825625"/>
            <a:ext cx="10515600" cy="4351338"/>
          </a:xfrm>
        </p:spPr>
        <p:txBody>
          <a:bodyPr vert="horz" lIns="91440" tIns="45720" rIns="91440" bIns="45720" rtlCol="0">
            <a:normAutofit lnSpcReduction="10000"/>
          </a:bodyPr>
          <a:lstStyle/>
          <a:p>
            <a:pPr marL="534988" indent="-534988">
              <a:lnSpc>
                <a:spcPct val="110000"/>
              </a:lnSpc>
              <a:spcBef>
                <a:spcPts val="0"/>
              </a:spcBef>
              <a:spcAft>
                <a:spcPts val="1200"/>
              </a:spcAft>
              <a:buClr>
                <a:srgbClr val="C00000"/>
              </a:buClr>
              <a:buFont typeface="Segoe UI" panose="020B0502040204020203" pitchFamily="34" charset="0"/>
              <a:buChar char="―"/>
            </a:pPr>
            <a:r>
              <a:rPr lang="en-US" sz="3000" dirty="0">
                <a:latin typeface="Segoe UI" panose="020B0502040204020203" pitchFamily="34" charset="0"/>
                <a:cs typeface="Segoe UI" panose="020B0502040204020203" pitchFamily="34" charset="0"/>
              </a:rPr>
              <a:t>ECMA-335 </a:t>
            </a:r>
            <a:r>
              <a:rPr lang="ru-RU" sz="3000" dirty="0">
                <a:latin typeface="Segoe UI" panose="020B0502040204020203" pitchFamily="34" charset="0"/>
                <a:cs typeface="Segoe UI" panose="020B0502040204020203" pitchFamily="34" charset="0"/>
              </a:rPr>
              <a:t>и </a:t>
            </a:r>
            <a:r>
              <a:rPr lang="en-US" sz="3000" dirty="0">
                <a:latin typeface="Segoe UI" panose="020B0502040204020203" pitchFamily="34" charset="0"/>
                <a:cs typeface="Segoe UI" panose="020B0502040204020203" pitchFamily="34" charset="0"/>
              </a:rPr>
              <a:t>ECMA-334</a:t>
            </a:r>
          </a:p>
          <a:p>
            <a:pPr marL="534988" indent="-534988">
              <a:lnSpc>
                <a:spcPct val="110000"/>
              </a:lnSpc>
              <a:spcBef>
                <a:spcPts val="0"/>
              </a:spcBef>
              <a:spcAft>
                <a:spcPts val="1200"/>
              </a:spcAft>
              <a:buClr>
                <a:srgbClr val="C00000"/>
              </a:buClr>
              <a:buFont typeface="Segoe UI" panose="020B0502040204020203" pitchFamily="34" charset="0"/>
              <a:buChar char="―"/>
            </a:pPr>
            <a:r>
              <a:rPr lang="en-US" sz="3000" dirty="0">
                <a:latin typeface="Segoe UI" panose="020B0502040204020203" pitchFamily="34" charset="0"/>
                <a:cs typeface="Segoe UI" panose="020B0502040204020203" pitchFamily="34" charset="0"/>
              </a:rPr>
              <a:t>http://www.albahari.com/threading/</a:t>
            </a:r>
          </a:p>
          <a:p>
            <a:pPr marL="534988" indent="-534988">
              <a:lnSpc>
                <a:spcPct val="110000"/>
              </a:lnSpc>
              <a:spcBef>
                <a:spcPts val="0"/>
              </a:spcBef>
              <a:spcAft>
                <a:spcPts val="1200"/>
              </a:spcAft>
              <a:buClr>
                <a:srgbClr val="C00000"/>
              </a:buClr>
              <a:buFont typeface="Segoe UI" panose="020B0502040204020203" pitchFamily="34" charset="0"/>
              <a:buChar char="―"/>
            </a:pPr>
            <a:r>
              <a:rPr lang="en-US" sz="3000" dirty="0">
                <a:latin typeface="Segoe UI" panose="020B0502040204020203" pitchFamily="34" charset="0"/>
                <a:cs typeface="Segoe UI" panose="020B0502040204020203" pitchFamily="34" charset="0"/>
              </a:rPr>
              <a:t>Andrew </a:t>
            </a:r>
            <a:r>
              <a:rPr lang="en-US" sz="3000" dirty="0" err="1">
                <a:latin typeface="Segoe UI" panose="020B0502040204020203" pitchFamily="34" charset="0"/>
                <a:cs typeface="Segoe UI" panose="020B0502040204020203" pitchFamily="34" charset="0"/>
              </a:rPr>
              <a:t>Tanenbaum</a:t>
            </a:r>
            <a:r>
              <a:rPr lang="en-US" sz="3000" dirty="0">
                <a:latin typeface="Segoe UI" panose="020B0502040204020203" pitchFamily="34" charset="0"/>
                <a:cs typeface="Segoe UI" panose="020B0502040204020203" pitchFamily="34" charset="0"/>
              </a:rPr>
              <a:t> “Structured Computer Organization”</a:t>
            </a:r>
          </a:p>
          <a:p>
            <a:pPr marL="534988" indent="-534988">
              <a:lnSpc>
                <a:spcPct val="110000"/>
              </a:lnSpc>
              <a:spcBef>
                <a:spcPts val="0"/>
              </a:spcBef>
              <a:spcAft>
                <a:spcPts val="1200"/>
              </a:spcAft>
              <a:buClr>
                <a:srgbClr val="C00000"/>
              </a:buClr>
              <a:buFont typeface="Segoe UI" panose="020B0502040204020203" pitchFamily="34" charset="0"/>
              <a:buChar char="―"/>
            </a:pPr>
            <a:r>
              <a:rPr lang="en-US" sz="3000" dirty="0">
                <a:latin typeface="Segoe UI" panose="020B0502040204020203" pitchFamily="34" charset="0"/>
                <a:cs typeface="Segoe UI" panose="020B0502040204020203" pitchFamily="34" charset="0"/>
              </a:rPr>
              <a:t>Jeffrey Richter “CLR via C#”</a:t>
            </a:r>
          </a:p>
          <a:p>
            <a:pPr marL="534988" indent="-534988">
              <a:lnSpc>
                <a:spcPct val="110000"/>
              </a:lnSpc>
              <a:spcBef>
                <a:spcPts val="0"/>
              </a:spcBef>
              <a:spcAft>
                <a:spcPts val="1200"/>
              </a:spcAft>
              <a:buClr>
                <a:srgbClr val="C00000"/>
              </a:buClr>
              <a:buFont typeface="Segoe UI" panose="020B0502040204020203" pitchFamily="34" charset="0"/>
              <a:buChar char="―"/>
            </a:pPr>
            <a:r>
              <a:rPr lang="en-US" sz="3000" dirty="0">
                <a:latin typeface="Segoe UI" panose="020B0502040204020203" pitchFamily="34" charset="0"/>
                <a:cs typeface="Segoe UI" panose="020B0502040204020203" pitchFamily="34" charset="0"/>
              </a:rPr>
              <a:t>Eugene </a:t>
            </a:r>
            <a:r>
              <a:rPr lang="en-US" sz="3000" dirty="0" err="1">
                <a:latin typeface="Segoe UI" panose="020B0502040204020203" pitchFamily="34" charset="0"/>
                <a:cs typeface="Segoe UI" panose="020B0502040204020203" pitchFamily="34" charset="0"/>
              </a:rPr>
              <a:t>Agafonov</a:t>
            </a:r>
            <a:r>
              <a:rPr lang="en-US" sz="3000" dirty="0">
                <a:latin typeface="Segoe UI" panose="020B0502040204020203" pitchFamily="34" charset="0"/>
                <a:cs typeface="Segoe UI" panose="020B0502040204020203" pitchFamily="34" charset="0"/>
              </a:rPr>
              <a:t>, Andrew </a:t>
            </a:r>
            <a:r>
              <a:rPr lang="en-US" sz="3000" dirty="0" err="1">
                <a:latin typeface="Segoe UI" panose="020B0502040204020203" pitchFamily="34" charset="0"/>
                <a:cs typeface="Segoe UI" panose="020B0502040204020203" pitchFamily="34" charset="0"/>
              </a:rPr>
              <a:t>Koryavchenko</a:t>
            </a:r>
            <a:r>
              <a:rPr lang="en-US" sz="3000" dirty="0">
                <a:latin typeface="Segoe UI" panose="020B0502040204020203" pitchFamily="34" charset="0"/>
                <a:cs typeface="Segoe UI" panose="020B0502040204020203" pitchFamily="34" charset="0"/>
              </a:rPr>
              <a:t> "Mastering C# Concurrency"</a:t>
            </a:r>
          </a:p>
          <a:p>
            <a:pPr marL="534988" indent="-534988">
              <a:lnSpc>
                <a:spcPct val="110000"/>
              </a:lnSpc>
              <a:spcBef>
                <a:spcPts val="0"/>
              </a:spcBef>
              <a:spcAft>
                <a:spcPts val="1200"/>
              </a:spcAft>
              <a:buClr>
                <a:srgbClr val="C00000"/>
              </a:buClr>
              <a:buFont typeface="Segoe UI" panose="020B0502040204020203" pitchFamily="34" charset="0"/>
              <a:buChar char="―"/>
            </a:pPr>
            <a:r>
              <a:rPr lang="en-US" sz="3000" dirty="0">
                <a:latin typeface="Segoe UI" panose="020B0502040204020203" pitchFamily="34" charset="0"/>
                <a:cs typeface="Segoe UI" panose="020B0502040204020203" pitchFamily="34" charset="0"/>
              </a:rPr>
              <a:t>https://habrahabr.ru/company/intel/blog/ </a:t>
            </a:r>
          </a:p>
          <a:p>
            <a:pPr marL="0" indent="0">
              <a:lnSpc>
                <a:spcPct val="110000"/>
              </a:lnSpc>
              <a:spcBef>
                <a:spcPts val="0"/>
              </a:spcBef>
              <a:spcAft>
                <a:spcPts val="1200"/>
              </a:spcAft>
              <a:buClr>
                <a:srgbClr val="C00000"/>
              </a:buClr>
              <a:buNone/>
            </a:pPr>
            <a:endParaRPr lang="en-US" sz="3000" dirty="0">
              <a:latin typeface="Segoe UI" panose="020B0502040204020203" pitchFamily="34" charset="0"/>
              <a:cs typeface="Segoe UI" panose="020B0502040204020203" pitchFamily="34" charset="0"/>
            </a:endParaRPr>
          </a:p>
        </p:txBody>
      </p:sp>
      <p:sp>
        <p:nvSpPr>
          <p:cNvPr id="3" name="Title 2"/>
          <p:cNvSpPr>
            <a:spLocks noGrp="1"/>
          </p:cNvSpPr>
          <p:nvPr>
            <p:ph type="title"/>
          </p:nvPr>
        </p:nvSpPr>
        <p:spPr/>
        <p:txBody>
          <a:bodyPr/>
          <a:lstStyle/>
          <a:p>
            <a:r>
              <a:rPr lang="ru-RU" dirty="0">
                <a:solidFill>
                  <a:schemeClr val="accent1"/>
                </a:solidFill>
              </a:rPr>
              <a:t>Что </a:t>
            </a:r>
            <a:r>
              <a:rPr lang="ru-RU" dirty="0" smtClean="0">
                <a:solidFill>
                  <a:schemeClr val="accent1"/>
                </a:solidFill>
              </a:rPr>
              <a:t>почитать</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62460F1A-4B65-4A20-9DB8-9920A00046ED}" type="slidenum">
              <a:rPr lang="en-US" smtClean="0"/>
              <a:t>57</a:t>
            </a:fld>
            <a:endParaRPr lang="en-US"/>
          </a:p>
        </p:txBody>
      </p:sp>
    </p:spTree>
    <p:extLst>
      <p:ext uri="{BB962C8B-B14F-4D97-AF65-F5344CB8AC3E}">
        <p14:creationId xmlns:p14="http://schemas.microsoft.com/office/powerpoint/2010/main" val="17848629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57330" y="1160484"/>
            <a:ext cx="3884525" cy="1325563"/>
          </a:xfrm>
        </p:spPr>
        <p:txBody>
          <a:bodyPr/>
          <a:lstStyle/>
          <a:p>
            <a:r>
              <a:rPr lang="ru-RU" dirty="0">
                <a:solidFill>
                  <a:schemeClr val="accent1"/>
                </a:solidFill>
              </a:rPr>
              <a:t>Вопросы</a:t>
            </a:r>
            <a:r>
              <a:rPr lang="en-US" dirty="0">
                <a:solidFill>
                  <a:schemeClr val="accent1"/>
                </a:solidFill>
              </a:rPr>
              <a:t>?</a:t>
            </a:r>
            <a:endParaRPr lang="ru-RU" dirty="0">
              <a:solidFill>
                <a:schemeClr val="accent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614" y="5650685"/>
            <a:ext cx="304800" cy="3048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6942" y="5650685"/>
            <a:ext cx="304800" cy="3048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5650685"/>
            <a:ext cx="304800" cy="3048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3028" y="5654185"/>
            <a:ext cx="301300" cy="301300"/>
          </a:xfrm>
          <a:prstGeom prst="rect">
            <a:avLst/>
          </a:prstGeom>
        </p:spPr>
      </p:pic>
      <p:sp>
        <p:nvSpPr>
          <p:cNvPr id="7" name="TextBox 6"/>
          <p:cNvSpPr txBox="1"/>
          <p:nvPr/>
        </p:nvSpPr>
        <p:spPr>
          <a:xfrm>
            <a:off x="2300856" y="5650685"/>
            <a:ext cx="948208" cy="369332"/>
          </a:xfrm>
          <a:prstGeom prst="rect">
            <a:avLst/>
          </a:prstGeom>
          <a:noFill/>
        </p:spPr>
        <p:txBody>
          <a:bodyPr wrap="none" rtlCol="0">
            <a:spAutoFit/>
          </a:bodyPr>
          <a:lstStyle/>
          <a:p>
            <a:r>
              <a:rPr lang="en-US" b="1" dirty="0"/>
              <a:t>m08pvv</a:t>
            </a: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2626" y="2563732"/>
            <a:ext cx="2385008" cy="2385008"/>
          </a:xfrm>
          <a:prstGeom prst="rect">
            <a:avLst/>
          </a:prstGeom>
        </p:spPr>
      </p:pic>
      <p:sp>
        <p:nvSpPr>
          <p:cNvPr id="9" name="Slide Number Placeholder 8"/>
          <p:cNvSpPr>
            <a:spLocks noGrp="1"/>
          </p:cNvSpPr>
          <p:nvPr>
            <p:ph type="sldNum" sz="quarter" idx="12"/>
          </p:nvPr>
        </p:nvSpPr>
        <p:spPr/>
        <p:txBody>
          <a:bodyPr/>
          <a:lstStyle/>
          <a:p>
            <a:fld id="{62460F1A-4B65-4A20-9DB8-9920A00046ED}" type="slidenum">
              <a:rPr lang="en-US" smtClean="0"/>
              <a:t>58</a:t>
            </a:fld>
            <a:endParaRPr lang="en-US"/>
          </a:p>
        </p:txBody>
      </p:sp>
    </p:spTree>
    <p:extLst>
      <p:ext uri="{BB962C8B-B14F-4D97-AF65-F5344CB8AC3E}">
        <p14:creationId xmlns:p14="http://schemas.microsoft.com/office/powerpoint/2010/main" val="286542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13E0BE-BAF4-439B-A2A2-0B93B452BAC6}"/>
              </a:ext>
            </a:extLst>
          </p:cNvPr>
          <p:cNvSpPr>
            <a:spLocks noGrp="1"/>
          </p:cNvSpPr>
          <p:nvPr>
            <p:ph idx="1"/>
          </p:nvPr>
        </p:nvSpPr>
        <p:spPr>
          <a:xfrm>
            <a:off x="838200" y="1497204"/>
            <a:ext cx="10515600" cy="5074417"/>
          </a:xfrm>
        </p:spPr>
        <p:txBody>
          <a:bodyPr>
            <a:normAutofit fontScale="85000" lnSpcReduction="20000"/>
          </a:bodyPr>
          <a:lstStyle/>
          <a:p>
            <a:pPr marL="0" indent="0">
              <a:lnSpc>
                <a:spcPct val="124000"/>
              </a:lnSpc>
              <a:buNone/>
            </a:pPr>
            <a:r>
              <a:rPr lang="en-US" dirty="0"/>
              <a:t>While Microsoft's CLR team was building a JIT compiler for the </a:t>
            </a:r>
            <a:r>
              <a:rPr lang="en-US" b="1" dirty="0">
                <a:solidFill>
                  <a:schemeClr val="accent2"/>
                </a:solidFill>
              </a:rPr>
              <a:t>IA64</a:t>
            </a:r>
            <a:r>
              <a:rPr lang="en-US" dirty="0"/>
              <a:t> architecture, they realized that </a:t>
            </a:r>
            <a:r>
              <a:rPr lang="en-US" b="1" dirty="0">
                <a:solidFill>
                  <a:schemeClr val="accent2"/>
                </a:solidFill>
              </a:rPr>
              <a:t>many developers (including themselves) had written code that would not work correctly if executed with non-volatile (unordered) read and write memory accesses</a:t>
            </a:r>
            <a:r>
              <a:rPr lang="en-US" dirty="0"/>
              <a:t>. So they thought about making </a:t>
            </a:r>
            <a:r>
              <a:rPr lang="en-US" b="1" dirty="0">
                <a:solidFill>
                  <a:schemeClr val="accent2"/>
                </a:solidFill>
              </a:rPr>
              <a:t>the IA64 JIT</a:t>
            </a:r>
            <a:r>
              <a:rPr lang="en-US" dirty="0"/>
              <a:t> compiler always produce read instructions that include acquire semantics and write instructions that always include release semantics. This would allow already-written applications that work on the x86 to continue to work just fine on the IA64. Unfortunately, this would hurt performance significantly, and so a compromise was struck. </a:t>
            </a:r>
            <a:r>
              <a:rPr lang="en-US" b="1" dirty="0">
                <a:solidFill>
                  <a:schemeClr val="accent2"/>
                </a:solidFill>
              </a:rPr>
              <a:t>Microsoft's IA64 JIT compiler</a:t>
            </a:r>
            <a:r>
              <a:rPr lang="en-US" dirty="0"/>
              <a:t> ensures that all writes are always performed with release semantics, but reads are allowed to be unordered; programmers still must call Thread's </a:t>
            </a:r>
            <a:r>
              <a:rPr lang="en-US" dirty="0" err="1"/>
              <a:t>VolatileRead</a:t>
            </a:r>
            <a:r>
              <a:rPr lang="en-US" dirty="0"/>
              <a:t> method or apply C#'s volatile keyword to a field so that it is read with acquire semantics.</a:t>
            </a:r>
          </a:p>
        </p:txBody>
      </p:sp>
      <p:sp>
        <p:nvSpPr>
          <p:cNvPr id="3" name="Slide Number Placeholder 2">
            <a:extLst>
              <a:ext uri="{FF2B5EF4-FFF2-40B4-BE49-F238E27FC236}">
                <a16:creationId xmlns:a16="http://schemas.microsoft.com/office/drawing/2014/main" id="{B96AD653-178B-4CD5-8103-297868AFA080}"/>
              </a:ext>
            </a:extLst>
          </p:cNvPr>
          <p:cNvSpPr>
            <a:spLocks noGrp="1"/>
          </p:cNvSpPr>
          <p:nvPr>
            <p:ph type="sldNum" sz="quarter" idx="12"/>
          </p:nvPr>
        </p:nvSpPr>
        <p:spPr/>
        <p:txBody>
          <a:bodyPr/>
          <a:lstStyle/>
          <a:p>
            <a:fld id="{62460F1A-4B65-4A20-9DB8-9920A00046ED}" type="slidenum">
              <a:rPr lang="en-US" smtClean="0"/>
              <a:t>59</a:t>
            </a:fld>
            <a:endParaRPr lang="en-US"/>
          </a:p>
        </p:txBody>
      </p:sp>
      <p:sp>
        <p:nvSpPr>
          <p:cNvPr id="4" name="Title 3">
            <a:extLst>
              <a:ext uri="{FF2B5EF4-FFF2-40B4-BE49-F238E27FC236}">
                <a16:creationId xmlns:a16="http://schemas.microsoft.com/office/drawing/2014/main" id="{86803A6A-415C-4A13-8B7E-A840AA155BB2}"/>
              </a:ext>
            </a:extLst>
          </p:cNvPr>
          <p:cNvSpPr>
            <a:spLocks noGrp="1"/>
          </p:cNvSpPr>
          <p:nvPr>
            <p:ph type="title"/>
          </p:nvPr>
        </p:nvSpPr>
        <p:spPr/>
        <p:txBody>
          <a:bodyPr/>
          <a:lstStyle/>
          <a:p>
            <a:r>
              <a:rPr lang="ru-RU" dirty="0">
                <a:solidFill>
                  <a:schemeClr val="accent1"/>
                </a:solidFill>
              </a:rPr>
              <a:t>Бонус</a:t>
            </a:r>
            <a:endParaRPr lang="en-US" dirty="0">
              <a:solidFill>
                <a:schemeClr val="accent1"/>
              </a:solidFill>
            </a:endParaRPr>
          </a:p>
        </p:txBody>
      </p:sp>
    </p:spTree>
    <p:extLst>
      <p:ext uri="{BB962C8B-B14F-4D97-AF65-F5344CB8AC3E}">
        <p14:creationId xmlns:p14="http://schemas.microsoft.com/office/powerpoint/2010/main" val="1205108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6</a:t>
            </a:fld>
            <a:endParaRPr lang="en-US"/>
          </a:p>
        </p:txBody>
      </p:sp>
      <p:pic>
        <p:nvPicPr>
          <p:cNvPr id="5" name="Content Placeholder 4"/>
          <p:cNvPicPr>
            <a:picLocks noGrp="1" noChangeAspect="1"/>
          </p:cNvPicPr>
          <p:nvPr>
            <p:ph idx="1"/>
          </p:nvPr>
        </p:nvPicPr>
        <p:blipFill>
          <a:blip r:embed="rId2"/>
          <a:stretch>
            <a:fillRect/>
          </a:stretch>
        </p:blipFill>
        <p:spPr>
          <a:xfrm>
            <a:off x="4746180" y="989486"/>
            <a:ext cx="7445819" cy="4086701"/>
          </a:xfrm>
          <a:prstGeom prst="rect">
            <a:avLst/>
          </a:prstGeom>
        </p:spPr>
      </p:pic>
      <p:pic>
        <p:nvPicPr>
          <p:cNvPr id="6" name="Picture 5">
            <a:hlinkClick r:id="rId3"/>
          </p:cNvPr>
          <p:cNvPicPr>
            <a:picLocks noChangeAspect="1"/>
          </p:cNvPicPr>
          <p:nvPr/>
        </p:nvPicPr>
        <p:blipFill>
          <a:blip r:embed="rId4"/>
          <a:stretch>
            <a:fillRect/>
          </a:stretch>
        </p:blipFill>
        <p:spPr>
          <a:xfrm>
            <a:off x="939356" y="2433643"/>
            <a:ext cx="4467225" cy="4105275"/>
          </a:xfrm>
          <a:prstGeom prst="rect">
            <a:avLst/>
          </a:prstGeom>
        </p:spPr>
      </p:pic>
      <p:pic>
        <p:nvPicPr>
          <p:cNvPr id="7" name="Picture 6">
            <a:hlinkClick r:id="rId5"/>
          </p:cNvPr>
          <p:cNvPicPr>
            <a:picLocks noChangeAspect="1"/>
          </p:cNvPicPr>
          <p:nvPr/>
        </p:nvPicPr>
        <p:blipFill rotWithShape="1">
          <a:blip r:embed="rId6"/>
          <a:srcRect l="5108" t="5967" r="3580" b="2217"/>
          <a:stretch/>
        </p:blipFill>
        <p:spPr>
          <a:xfrm>
            <a:off x="5406581" y="3796018"/>
            <a:ext cx="5566786" cy="3120727"/>
          </a:xfrm>
          <a:prstGeom prst="rect">
            <a:avLst/>
          </a:prstGeom>
        </p:spPr>
      </p:pic>
      <p:sp>
        <p:nvSpPr>
          <p:cNvPr id="4" name="Title 3"/>
          <p:cNvSpPr>
            <a:spLocks noGrp="1"/>
          </p:cNvSpPr>
          <p:nvPr>
            <p:ph type="title"/>
          </p:nvPr>
        </p:nvSpPr>
        <p:spPr>
          <a:xfrm>
            <a:off x="767862" y="1108080"/>
            <a:ext cx="4065396" cy="1325563"/>
          </a:xfrm>
        </p:spPr>
        <p:txBody>
          <a:bodyPr vert="horz" lIns="91440" tIns="45720" rIns="91440" bIns="45720" rtlCol="0" anchor="ctr">
            <a:normAutofit/>
          </a:bodyPr>
          <a:lstStyle/>
          <a:p>
            <a:r>
              <a:rPr lang="en-US" dirty="0" err="1" smtClean="0">
                <a:solidFill>
                  <a:srgbClr val="00B050"/>
                </a:solidFill>
              </a:rPr>
              <a:t>Shipil</a:t>
            </a:r>
            <a:r>
              <a:rPr lang="ru-RU" dirty="0" smtClean="0">
                <a:solidFill>
                  <a:srgbClr val="00B050"/>
                </a:solidFill>
              </a:rPr>
              <a:t>ё</a:t>
            </a:r>
            <a:r>
              <a:rPr lang="en-US" dirty="0">
                <a:solidFill>
                  <a:srgbClr val="00B050"/>
                </a:solidFill>
              </a:rPr>
              <a:t>v JMM</a:t>
            </a:r>
            <a:endParaRPr lang="en-US" dirty="0">
              <a:solidFill>
                <a:srgbClr val="00B050"/>
              </a:solidFill>
            </a:endParaRPr>
          </a:p>
        </p:txBody>
      </p:sp>
    </p:spTree>
    <p:extLst>
      <p:ext uri="{BB962C8B-B14F-4D97-AF65-F5344CB8AC3E}">
        <p14:creationId xmlns:p14="http://schemas.microsoft.com/office/powerpoint/2010/main" val="109628486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94B8CF-C260-4F18-BDBE-6DB857A16563}"/>
              </a:ext>
            </a:extLst>
          </p:cNvPr>
          <p:cNvSpPr>
            <a:spLocks noGrp="1"/>
          </p:cNvSpPr>
          <p:nvPr>
            <p:ph idx="1"/>
          </p:nvPr>
        </p:nvSpPr>
        <p:spPr/>
        <p:txBody>
          <a:bodyPr/>
          <a:lstStyle/>
          <a:p>
            <a:pPr marL="0" indent="0">
              <a:buNone/>
            </a:pPr>
            <a:r>
              <a:rPr lang="en-US" dirty="0"/>
              <a:t>This produces a much more sane memory model for programmers to rationalize in their heads. In fact, </a:t>
            </a:r>
            <a:r>
              <a:rPr lang="en-US" b="1" dirty="0">
                <a:solidFill>
                  <a:schemeClr val="accent2"/>
                </a:solidFill>
              </a:rPr>
              <a:t>Microsoft now promises </a:t>
            </a:r>
            <a:r>
              <a:rPr lang="en-US" dirty="0"/>
              <a:t>that </a:t>
            </a:r>
            <a:r>
              <a:rPr lang="en-US" b="1" dirty="0">
                <a:solidFill>
                  <a:schemeClr val="accent2"/>
                </a:solidFill>
              </a:rPr>
              <a:t>all of its JIT compilers that exist today or are created in the future will adhere to this memory model</a:t>
            </a:r>
            <a:r>
              <a:rPr lang="en-US" dirty="0"/>
              <a:t> in which reads can be unordered but </a:t>
            </a:r>
            <a:r>
              <a:rPr lang="en-US" b="1" dirty="0">
                <a:solidFill>
                  <a:schemeClr val="accent2"/>
                </a:solidFill>
              </a:rPr>
              <a:t>writes always occur with release semantics</a:t>
            </a:r>
            <a:r>
              <a:rPr lang="en-US" dirty="0"/>
              <a:t>. To be more precise, the memory access rules are a bit more complicated than what I discussed in this section. The other memory access rules would be expected by most programmers anyway.</a:t>
            </a:r>
          </a:p>
        </p:txBody>
      </p:sp>
      <p:sp>
        <p:nvSpPr>
          <p:cNvPr id="3" name="Slide Number Placeholder 2">
            <a:extLst>
              <a:ext uri="{FF2B5EF4-FFF2-40B4-BE49-F238E27FC236}">
                <a16:creationId xmlns:a16="http://schemas.microsoft.com/office/drawing/2014/main" id="{83951EB0-C211-4051-9101-EBC19B5A0733}"/>
              </a:ext>
            </a:extLst>
          </p:cNvPr>
          <p:cNvSpPr>
            <a:spLocks noGrp="1"/>
          </p:cNvSpPr>
          <p:nvPr>
            <p:ph type="sldNum" sz="quarter" idx="12"/>
          </p:nvPr>
        </p:nvSpPr>
        <p:spPr/>
        <p:txBody>
          <a:bodyPr/>
          <a:lstStyle/>
          <a:p>
            <a:fld id="{62460F1A-4B65-4A20-9DB8-9920A00046ED}" type="slidenum">
              <a:rPr lang="en-US" smtClean="0"/>
              <a:t>60</a:t>
            </a:fld>
            <a:endParaRPr lang="en-US"/>
          </a:p>
        </p:txBody>
      </p:sp>
      <p:sp>
        <p:nvSpPr>
          <p:cNvPr id="4" name="Title 3">
            <a:extLst>
              <a:ext uri="{FF2B5EF4-FFF2-40B4-BE49-F238E27FC236}">
                <a16:creationId xmlns:a16="http://schemas.microsoft.com/office/drawing/2014/main" id="{2DA62E3E-B540-4E99-8D0B-63033A3AB933}"/>
              </a:ext>
            </a:extLst>
          </p:cNvPr>
          <p:cNvSpPr>
            <a:spLocks noGrp="1"/>
          </p:cNvSpPr>
          <p:nvPr>
            <p:ph type="title"/>
          </p:nvPr>
        </p:nvSpPr>
        <p:spPr/>
        <p:txBody>
          <a:bodyPr/>
          <a:lstStyle/>
          <a:p>
            <a:r>
              <a:rPr lang="ru-RU" dirty="0">
                <a:solidFill>
                  <a:schemeClr val="accent1"/>
                </a:solidFill>
              </a:rPr>
              <a:t>Бонус</a:t>
            </a:r>
            <a:endParaRPr lang="en-US" dirty="0">
              <a:solidFill>
                <a:schemeClr val="accent1"/>
              </a:solidFill>
            </a:endParaRPr>
          </a:p>
        </p:txBody>
      </p:sp>
    </p:spTree>
    <p:extLst>
      <p:ext uri="{BB962C8B-B14F-4D97-AF65-F5344CB8AC3E}">
        <p14:creationId xmlns:p14="http://schemas.microsoft.com/office/powerpoint/2010/main" val="40022619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674904"/>
            <a:ext cx="10515600" cy="5032375"/>
          </a:xfrm>
        </p:spPr>
        <p:txBody>
          <a:bodyPr vert="horz" lIns="91440" tIns="45720" rIns="91440" bIns="45720" rtlCol="0">
            <a:normAutofit fontScale="92500" lnSpcReduction="10000"/>
          </a:bodyPr>
          <a:lstStyle/>
          <a:p>
            <a:pPr marL="534988" indent="-534988">
              <a:lnSpc>
                <a:spcPct val="110000"/>
              </a:lnSpc>
              <a:spcBef>
                <a:spcPts val="0"/>
              </a:spcBef>
              <a:spcAft>
                <a:spcPts val="2400"/>
              </a:spcAft>
              <a:buClr>
                <a:srgbClr val="C00000"/>
              </a:buClr>
              <a:buFont typeface="Segoe UI" panose="020B0502040204020203" pitchFamily="34" charset="0"/>
              <a:buChar char="―"/>
            </a:pPr>
            <a:r>
              <a:rPr lang="en-US" sz="3000" b="1" dirty="0">
                <a:latin typeface="Segoe UI" panose="020B0502040204020203" pitchFamily="34" charset="0"/>
                <a:cs typeface="Segoe UI" panose="020B0502040204020203" pitchFamily="34" charset="0"/>
              </a:rPr>
              <a:t>The C# Memory Model in Theory and Practice </a:t>
            </a:r>
            <a:r>
              <a:rPr lang="en-US" sz="3000" dirty="0">
                <a:latin typeface="Segoe UI" panose="020B0502040204020203" pitchFamily="34" charset="0"/>
                <a:cs typeface="Segoe UI" panose="020B0502040204020203" pitchFamily="34" charset="0"/>
              </a:rPr>
              <a:t>[https://msdn.microsoft.com/en-us/magazine/jj883956.aspx]</a:t>
            </a:r>
          </a:p>
          <a:p>
            <a:pPr marL="534988" indent="-534988">
              <a:lnSpc>
                <a:spcPct val="110000"/>
              </a:lnSpc>
              <a:spcBef>
                <a:spcPts val="0"/>
              </a:spcBef>
              <a:spcAft>
                <a:spcPts val="2400"/>
              </a:spcAft>
              <a:buClr>
                <a:srgbClr val="C00000"/>
              </a:buClr>
              <a:buFont typeface="Segoe UI" panose="020B0502040204020203" pitchFamily="34" charset="0"/>
              <a:buChar char="―"/>
            </a:pPr>
            <a:r>
              <a:rPr lang="en-US" sz="3000" b="1" dirty="0">
                <a:latin typeface="Segoe UI" panose="020B0502040204020203" pitchFamily="34" charset="0"/>
                <a:cs typeface="Segoe UI" panose="020B0502040204020203" pitchFamily="34" charset="0"/>
              </a:rPr>
              <a:t>ECMA-335 specification</a:t>
            </a:r>
            <a:r>
              <a:rPr lang="en-US" sz="3000" dirty="0">
                <a:latin typeface="Segoe UI" panose="020B0502040204020203" pitchFamily="34" charset="0"/>
                <a:cs typeface="Segoe UI" panose="020B0502040204020203" pitchFamily="34" charset="0"/>
              </a:rPr>
              <a:t/>
            </a:r>
            <a:br>
              <a:rPr lang="en-US" sz="3000" dirty="0">
                <a:latin typeface="Segoe UI" panose="020B0502040204020203" pitchFamily="34" charset="0"/>
                <a:cs typeface="Segoe UI" panose="020B0502040204020203" pitchFamily="34" charset="0"/>
              </a:rPr>
            </a:br>
            <a:r>
              <a:rPr lang="en-US" sz="3000" dirty="0">
                <a:latin typeface="Segoe UI" panose="020B0502040204020203" pitchFamily="34" charset="0"/>
                <a:cs typeface="Segoe UI" panose="020B0502040204020203" pitchFamily="34" charset="0"/>
              </a:rPr>
              <a:t>[http://www.ecma-international.org/publications/files/ECMA-ST/ECMA-335.pdf]</a:t>
            </a:r>
          </a:p>
          <a:p>
            <a:pPr marL="534988" indent="-534988">
              <a:lnSpc>
                <a:spcPct val="110000"/>
              </a:lnSpc>
              <a:spcBef>
                <a:spcPts val="0"/>
              </a:spcBef>
              <a:spcAft>
                <a:spcPts val="2400"/>
              </a:spcAft>
              <a:buClr>
                <a:srgbClr val="C00000"/>
              </a:buClr>
              <a:buFont typeface="Segoe UI" panose="020B0502040204020203" pitchFamily="34" charset="0"/>
              <a:buChar char="―"/>
            </a:pPr>
            <a:r>
              <a:rPr lang="en-US" sz="3000" b="1" dirty="0">
                <a:latin typeface="Segoe UI" panose="020B0502040204020203" pitchFamily="34" charset="0"/>
                <a:cs typeface="Segoe UI" panose="020B0502040204020203" pitchFamily="34" charset="0"/>
              </a:rPr>
              <a:t>ECMA-334 specification</a:t>
            </a:r>
            <a:r>
              <a:rPr lang="en-US" sz="3000" dirty="0">
                <a:latin typeface="Segoe UI" panose="020B0502040204020203" pitchFamily="34" charset="0"/>
                <a:cs typeface="Segoe UI" panose="020B0502040204020203" pitchFamily="34" charset="0"/>
              </a:rPr>
              <a:t/>
            </a:r>
            <a:br>
              <a:rPr lang="en-US" sz="3000" dirty="0">
                <a:latin typeface="Segoe UI" panose="020B0502040204020203" pitchFamily="34" charset="0"/>
                <a:cs typeface="Segoe UI" panose="020B0502040204020203" pitchFamily="34" charset="0"/>
              </a:rPr>
            </a:br>
            <a:r>
              <a:rPr lang="en-US" sz="3000" dirty="0">
                <a:latin typeface="Segoe UI" panose="020B0502040204020203" pitchFamily="34" charset="0"/>
                <a:cs typeface="Segoe UI" panose="020B0502040204020203" pitchFamily="34" charset="0"/>
              </a:rPr>
              <a:t>[%VSINSTALLDIR%\VC#\Specifications\1033\CSharp Language Specification.docx]</a:t>
            </a:r>
            <a:endParaRPr lang="ru-RU" sz="3000" dirty="0">
              <a:latin typeface="Segoe UI" panose="020B0502040204020203" pitchFamily="34" charset="0"/>
              <a:cs typeface="Segoe UI" panose="020B0502040204020203" pitchFamily="34" charset="0"/>
            </a:endParaRPr>
          </a:p>
          <a:p>
            <a:pPr marL="534988" indent="-534988">
              <a:lnSpc>
                <a:spcPct val="110000"/>
              </a:lnSpc>
              <a:spcBef>
                <a:spcPts val="0"/>
              </a:spcBef>
              <a:spcAft>
                <a:spcPts val="2400"/>
              </a:spcAft>
              <a:buClr>
                <a:srgbClr val="C00000"/>
              </a:buClr>
              <a:buFont typeface="Segoe UI" panose="020B0502040204020203" pitchFamily="34" charset="0"/>
              <a:buChar char="―"/>
            </a:pPr>
            <a:r>
              <a:rPr lang="en-US" sz="3000" b="1" dirty="0">
                <a:latin typeface="Segoe UI" panose="020B0502040204020203" pitchFamily="34" charset="0"/>
                <a:cs typeface="Segoe UI" panose="020B0502040204020203" pitchFamily="34" charset="0"/>
              </a:rPr>
              <a:t>Jeffrey Richter “CLR via C#, Second Edition”</a:t>
            </a:r>
          </a:p>
        </p:txBody>
      </p:sp>
      <p:sp>
        <p:nvSpPr>
          <p:cNvPr id="6" name="Title 5"/>
          <p:cNvSpPr>
            <a:spLocks noGrp="1"/>
          </p:cNvSpPr>
          <p:nvPr>
            <p:ph type="title"/>
          </p:nvPr>
        </p:nvSpPr>
        <p:spPr/>
        <p:txBody>
          <a:bodyPr/>
          <a:lstStyle/>
          <a:p>
            <a:r>
              <a:rPr lang="ru-RU" dirty="0">
                <a:solidFill>
                  <a:schemeClr val="accent1"/>
                </a:solidFill>
              </a:rPr>
              <a:t>Список литературы</a:t>
            </a:r>
            <a:r>
              <a:rPr lang="en-US" dirty="0">
                <a:solidFill>
                  <a:schemeClr val="accent1"/>
                </a:solidFill>
              </a:rPr>
              <a:t>:</a:t>
            </a:r>
            <a:endParaRPr lang="ru-RU" dirty="0">
              <a:solidFill>
                <a:schemeClr val="accent1"/>
              </a:solidFill>
            </a:endParaRPr>
          </a:p>
        </p:txBody>
      </p:sp>
      <p:sp>
        <p:nvSpPr>
          <p:cNvPr id="3" name="Slide Number Placeholder 2"/>
          <p:cNvSpPr>
            <a:spLocks noGrp="1"/>
          </p:cNvSpPr>
          <p:nvPr>
            <p:ph type="sldNum" sz="quarter" idx="12"/>
          </p:nvPr>
        </p:nvSpPr>
        <p:spPr/>
        <p:txBody>
          <a:bodyPr/>
          <a:lstStyle/>
          <a:p>
            <a:fld id="{62460F1A-4B65-4A20-9DB8-9920A00046ED}" type="slidenum">
              <a:rPr lang="en-US" smtClean="0"/>
              <a:t>61</a:t>
            </a:fld>
            <a:endParaRPr lang="en-US"/>
          </a:p>
        </p:txBody>
      </p:sp>
    </p:spTree>
    <p:extLst>
      <p:ext uri="{BB962C8B-B14F-4D97-AF65-F5344CB8AC3E}">
        <p14:creationId xmlns:p14="http://schemas.microsoft.com/office/powerpoint/2010/main" val="74190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839788" y="1602232"/>
            <a:ext cx="10022480" cy="4901796"/>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7</a:t>
            </a:fld>
            <a:endParaRPr lang="en-US"/>
          </a:p>
        </p:txBody>
      </p:sp>
      <p:sp>
        <p:nvSpPr>
          <p:cNvPr id="4" name="Title 3"/>
          <p:cNvSpPr>
            <a:spLocks noGrp="1"/>
          </p:cNvSpPr>
          <p:nvPr>
            <p:ph type="title"/>
          </p:nvPr>
        </p:nvSpPr>
        <p:spPr/>
        <p:txBody>
          <a:bodyPr vert="horz" lIns="91440" tIns="45720" rIns="91440" bIns="45720" rtlCol="0" anchor="ctr">
            <a:normAutofit/>
          </a:bodyPr>
          <a:lstStyle/>
          <a:p>
            <a:r>
              <a:rPr lang="en-US" dirty="0">
                <a:solidFill>
                  <a:srgbClr val="00B050"/>
                </a:solidFill>
              </a:rPr>
              <a:t>SPB .NET Community</a:t>
            </a:r>
            <a:endParaRPr lang="en-US" dirty="0">
              <a:solidFill>
                <a:srgbClr val="00B050"/>
              </a:solidFill>
            </a:endParaRPr>
          </a:p>
        </p:txBody>
      </p:sp>
    </p:spTree>
    <p:extLst>
      <p:ext uri="{BB962C8B-B14F-4D97-AF65-F5344CB8AC3E}">
        <p14:creationId xmlns:p14="http://schemas.microsoft.com/office/powerpoint/2010/main" val="38955388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ru-RU" dirty="0" smtClean="0">
                <a:solidFill>
                  <a:schemeClr val="accent1"/>
                </a:solidFill>
              </a:rPr>
              <a:t>Вопрос</a:t>
            </a:r>
            <a:endParaRPr lang="en-US" dirty="0">
              <a:solidFill>
                <a:schemeClr val="accent1"/>
              </a:solidFill>
            </a:endParaRPr>
          </a:p>
        </p:txBody>
      </p:sp>
      <p:sp>
        <p:nvSpPr>
          <p:cNvPr id="8" name="TextBox 7"/>
          <p:cNvSpPr txBox="1"/>
          <p:nvPr/>
        </p:nvSpPr>
        <p:spPr>
          <a:xfrm>
            <a:off x="838200" y="1690692"/>
            <a:ext cx="9888416" cy="1446550"/>
          </a:xfrm>
          <a:prstGeom prst="rect">
            <a:avLst/>
          </a:prstGeom>
          <a:noFill/>
        </p:spPr>
        <p:txBody>
          <a:bodyPr wrap="square" rtlCol="0">
            <a:spAutoFit/>
          </a:bodyPr>
          <a:lstStyle/>
          <a:p>
            <a:r>
              <a:rPr lang="en-US" sz="4400" dirty="0">
                <a:solidFill>
                  <a:srgbClr val="235488"/>
                </a:solidFill>
              </a:rPr>
              <a:t>Q: </a:t>
            </a:r>
            <a:r>
              <a:rPr lang="ru-RU" sz="4400" dirty="0">
                <a:solidFill>
                  <a:srgbClr val="235488"/>
                </a:solidFill>
              </a:rPr>
              <a:t>Компьютер выполняет программу, которую Вы написали?</a:t>
            </a:r>
            <a:endParaRPr lang="en-US" sz="4400" dirty="0">
              <a:solidFill>
                <a:srgbClr val="235488"/>
              </a:solidFill>
            </a:endParaRPr>
          </a:p>
        </p:txBody>
      </p:sp>
      <p:sp>
        <p:nvSpPr>
          <p:cNvPr id="2" name="Slide Number Placeholder 1"/>
          <p:cNvSpPr>
            <a:spLocks noGrp="1"/>
          </p:cNvSpPr>
          <p:nvPr>
            <p:ph type="sldNum" sz="quarter" idx="12"/>
          </p:nvPr>
        </p:nvSpPr>
        <p:spPr/>
        <p:txBody>
          <a:bodyPr/>
          <a:lstStyle/>
          <a:p>
            <a:fld id="{62460F1A-4B65-4A20-9DB8-9920A00046ED}" type="slidenum">
              <a:rPr lang="en-US" smtClean="0"/>
              <a:t>8</a:t>
            </a:fld>
            <a:endParaRPr lang="en-US"/>
          </a:p>
        </p:txBody>
      </p:sp>
    </p:spTree>
    <p:extLst>
      <p:ext uri="{BB962C8B-B14F-4D97-AF65-F5344CB8AC3E}">
        <p14:creationId xmlns:p14="http://schemas.microsoft.com/office/powerpoint/2010/main" val="17509941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9788" y="3438793"/>
            <a:ext cx="10115083" cy="2123658"/>
          </a:xfrm>
          <a:prstGeom prst="rect">
            <a:avLst/>
          </a:prstGeom>
          <a:noFill/>
        </p:spPr>
        <p:txBody>
          <a:bodyPr wrap="square" rtlCol="0">
            <a:spAutoFit/>
          </a:bodyPr>
          <a:lstStyle>
            <a:defPPr>
              <a:defRPr lang="de-DE"/>
            </a:defPPr>
            <a:lvl1pPr>
              <a:defRPr sz="4400"/>
            </a:lvl1pPr>
          </a:lstStyle>
          <a:p>
            <a:r>
              <a:rPr lang="en-US" dirty="0">
                <a:solidFill>
                  <a:srgbClr val="235488"/>
                </a:solidFill>
              </a:rPr>
              <a:t>A: </a:t>
            </a:r>
            <a:r>
              <a:rPr lang="ru-RU" dirty="0">
                <a:solidFill>
                  <a:srgbClr val="235488"/>
                </a:solidFill>
              </a:rPr>
              <a:t>Нет.</a:t>
            </a:r>
          </a:p>
          <a:p>
            <a:r>
              <a:rPr lang="ru-RU" dirty="0">
                <a:solidFill>
                  <a:srgbClr val="235488"/>
                </a:solidFill>
              </a:rPr>
              <a:t>Компилятор, </a:t>
            </a:r>
            <a:r>
              <a:rPr lang="en-US" dirty="0">
                <a:solidFill>
                  <a:srgbClr val="235488"/>
                </a:solidFill>
              </a:rPr>
              <a:t>JIT</a:t>
            </a:r>
            <a:r>
              <a:rPr lang="ru-RU" dirty="0">
                <a:solidFill>
                  <a:srgbClr val="235488"/>
                </a:solidFill>
              </a:rPr>
              <a:t> и </a:t>
            </a:r>
            <a:r>
              <a:rPr lang="en-US" dirty="0">
                <a:solidFill>
                  <a:srgbClr val="235488"/>
                </a:solidFill>
              </a:rPr>
              <a:t>CPU</a:t>
            </a:r>
            <a:r>
              <a:rPr lang="ru-RU" dirty="0">
                <a:solidFill>
                  <a:srgbClr val="235488"/>
                </a:solidFill>
              </a:rPr>
              <a:t> умеют оптимизировать!</a:t>
            </a:r>
            <a:endParaRPr lang="en-US" dirty="0">
              <a:solidFill>
                <a:srgbClr val="235488"/>
              </a:solidFill>
            </a:endParaRPr>
          </a:p>
        </p:txBody>
      </p:sp>
      <p:sp>
        <p:nvSpPr>
          <p:cNvPr id="3" name="Slide Number Placeholder 2"/>
          <p:cNvSpPr>
            <a:spLocks noGrp="1"/>
          </p:cNvSpPr>
          <p:nvPr>
            <p:ph type="sldNum" sz="quarter" idx="12"/>
          </p:nvPr>
        </p:nvSpPr>
        <p:spPr/>
        <p:txBody>
          <a:bodyPr/>
          <a:lstStyle/>
          <a:p>
            <a:fld id="{62460F1A-4B65-4A20-9DB8-9920A00046ED}" type="slidenum">
              <a:rPr lang="en-US" smtClean="0"/>
              <a:t>9</a:t>
            </a:fld>
            <a:endParaRPr lang="en-US"/>
          </a:p>
        </p:txBody>
      </p:sp>
      <p:sp>
        <p:nvSpPr>
          <p:cNvPr id="4" name="Заголовок 3"/>
          <p:cNvSpPr>
            <a:spLocks noGrp="1"/>
          </p:cNvSpPr>
          <p:nvPr>
            <p:ph type="title"/>
          </p:nvPr>
        </p:nvSpPr>
        <p:spPr/>
        <p:txBody>
          <a:bodyPr/>
          <a:lstStyle/>
          <a:p>
            <a:r>
              <a:rPr lang="ru-RU" dirty="0" smtClean="0">
                <a:solidFill>
                  <a:schemeClr val="accent1"/>
                </a:solidFill>
              </a:rPr>
              <a:t>Вопрос</a:t>
            </a:r>
            <a:endParaRPr lang="ru-RU" dirty="0">
              <a:solidFill>
                <a:schemeClr val="accent1"/>
              </a:solidFill>
            </a:endParaRPr>
          </a:p>
        </p:txBody>
      </p:sp>
      <p:sp>
        <p:nvSpPr>
          <p:cNvPr id="9" name="TextBox 8"/>
          <p:cNvSpPr txBox="1"/>
          <p:nvPr/>
        </p:nvSpPr>
        <p:spPr>
          <a:xfrm>
            <a:off x="838200" y="1690692"/>
            <a:ext cx="9888416" cy="1446550"/>
          </a:xfrm>
          <a:prstGeom prst="rect">
            <a:avLst/>
          </a:prstGeom>
          <a:noFill/>
        </p:spPr>
        <p:txBody>
          <a:bodyPr wrap="square" rtlCol="0">
            <a:spAutoFit/>
          </a:bodyPr>
          <a:lstStyle/>
          <a:p>
            <a:r>
              <a:rPr lang="en-US" sz="4400" dirty="0">
                <a:solidFill>
                  <a:srgbClr val="235488"/>
                </a:solidFill>
              </a:rPr>
              <a:t>Q: </a:t>
            </a:r>
            <a:r>
              <a:rPr lang="ru-RU" sz="4400" dirty="0">
                <a:solidFill>
                  <a:srgbClr val="235488"/>
                </a:solidFill>
              </a:rPr>
              <a:t>Компьютер выполняет программу, которую Вы написали?</a:t>
            </a:r>
            <a:endParaRPr lang="en-US" sz="4400" dirty="0">
              <a:solidFill>
                <a:srgbClr val="235488"/>
              </a:solidFill>
            </a:endParaRPr>
          </a:p>
        </p:txBody>
      </p:sp>
    </p:spTree>
    <p:extLst>
      <p:ext uri="{BB962C8B-B14F-4D97-AF65-F5344CB8AC3E}">
        <p14:creationId xmlns:p14="http://schemas.microsoft.com/office/powerpoint/2010/main" val="40799345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Синий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Valera">
      <a:majorFont>
        <a:latin typeface="Segoe UI Black"/>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7338233-D7FE-499A-855D-8B3BBCA0157A}" vid="{DA5EF363-6CEE-4551-B991-70604368D2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Синий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87A1633C17B034C9B15F904506DB066" ma:contentTypeVersion="4" ma:contentTypeDescription="Create a new document." ma:contentTypeScope="" ma:versionID="7deef0365b11d4ec9e9a840259d1f563">
  <xsd:schema xmlns:xsd="http://www.w3.org/2001/XMLSchema" xmlns:xs="http://www.w3.org/2001/XMLSchema" xmlns:p="http://schemas.microsoft.com/office/2006/metadata/properties" xmlns:ns2="505d6330-d49a-4124-916f-3279977d2370" xmlns:ns3="http://schemas.microsoft.com/sharepoint/v3/fields" targetNamespace="http://schemas.microsoft.com/office/2006/metadata/properties" ma:root="true" ma:fieldsID="b701fa0e93f213673bd5880d967e0690" ns2:_="" ns3:_="">
    <xsd:import namespace="505d6330-d49a-4124-916f-3279977d2370"/>
    <xsd:import namespace="http://schemas.microsoft.com/sharepoint/v3/fields"/>
    <xsd:element name="properties">
      <xsd:complexType>
        <xsd:sequence>
          <xsd:element name="documentManagement">
            <xsd:complexType>
              <xsd:all>
                <xsd:element ref="ns2:SharedWithUsers" minOccurs="0"/>
                <xsd:element ref="ns2:SharingHintHash" minOccurs="0"/>
                <xsd:element ref="ns2:SharedWithDetails"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5d6330-d49a-4124-916f-3279977d237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11"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documentManagement>
</p:properties>
</file>

<file path=customXml/itemProps1.xml><?xml version="1.0" encoding="utf-8"?>
<ds:datastoreItem xmlns:ds="http://schemas.openxmlformats.org/officeDocument/2006/customXml" ds:itemID="{DBD4215E-436C-4108-9D1A-E58C93C51F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5d6330-d49a-4124-916f-3279977d2370"/>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C8F857D-5D1B-49B0-AB27-D38D8A9235EC}">
  <ds:schemaRefs>
    <ds:schemaRef ds:uri="http://schemas.microsoft.com/sharepoint/v3/contenttype/forms"/>
  </ds:schemaRefs>
</ds:datastoreItem>
</file>

<file path=customXml/itemProps3.xml><?xml version="1.0" encoding="utf-8"?>
<ds:datastoreItem xmlns:ds="http://schemas.openxmlformats.org/officeDocument/2006/customXml" ds:itemID="{7B5DF6B3-9220-4305-AF1C-1EA939A356AF}">
  <ds:schemaRefs>
    <ds:schemaRef ds:uri="http://purl.org/dc/elements/1.1/"/>
    <ds:schemaRef ds:uri="505d6330-d49a-4124-916f-3279977d2370"/>
    <ds:schemaRef ds:uri="http://www.w3.org/XML/1998/namespace"/>
    <ds:schemaRef ds:uri="http://purl.org/dc/dcmitype/"/>
    <ds:schemaRef ds:uri="http://purl.org/dc/terms/"/>
    <ds:schemaRef ds:uri="http://schemas.microsoft.com/office/2006/documentManagement/types"/>
    <ds:schemaRef ds:uri="http://schemas.openxmlformats.org/package/2006/metadata/core-properties"/>
    <ds:schemaRef ds:uri="http://schemas.microsoft.com/office/infopath/2007/PartnerControls"/>
    <ds:schemaRef ds:uri="http://schemas.microsoft.com/sharepoint/v3/field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9356</TotalTime>
  <Words>1169</Words>
  <Application>Microsoft Office PowerPoint</Application>
  <PresentationFormat>Широкоэкранный</PresentationFormat>
  <Paragraphs>224</Paragraphs>
  <Slides>61</Slides>
  <Notes>1</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61</vt:i4>
      </vt:variant>
    </vt:vector>
  </HeadingPairs>
  <TitlesOfParts>
    <vt:vector size="68" baseType="lpstr">
      <vt:lpstr>Arial</vt:lpstr>
      <vt:lpstr>Calibri</vt:lpstr>
      <vt:lpstr>Consolas</vt:lpstr>
      <vt:lpstr>Segoe UI</vt:lpstr>
      <vt:lpstr>Segoe UI Black</vt:lpstr>
      <vt:lpstr>Segoe UI Semibold</vt:lpstr>
      <vt:lpstr>Office Theme</vt:lpstr>
      <vt:lpstr>Модель памяти .NET</vt:lpstr>
      <vt:lpstr>Обо мне</vt:lpstr>
      <vt:lpstr>WARNING!</vt:lpstr>
      <vt:lpstr>О чём доклад</vt:lpstr>
      <vt:lpstr>DotNext 2016 Piter</vt:lpstr>
      <vt:lpstr>Shipilёv JMM</vt:lpstr>
      <vt:lpstr>SPB .NET Community</vt:lpstr>
      <vt:lpstr>Вопрос</vt:lpstr>
      <vt:lpstr>Вопрос</vt:lpstr>
      <vt:lpstr>Почему они это делают?</vt:lpstr>
      <vt:lpstr>Почему они это делают?</vt:lpstr>
      <vt:lpstr>Почему они это делают?</vt:lpstr>
      <vt:lpstr>Почему они это делают?</vt:lpstr>
      <vt:lpstr>Почему они это делают?</vt:lpstr>
      <vt:lpstr>Почему они это делают?</vt:lpstr>
      <vt:lpstr>Почему они это делают?</vt:lpstr>
      <vt:lpstr>Разные архитектуры Hardware memory model</vt:lpstr>
      <vt:lpstr>Разные архитектуры</vt:lpstr>
      <vt:lpstr>Как быть?</vt:lpstr>
      <vt:lpstr>Memory  ordering  semantics</vt:lpstr>
      <vt:lpstr>Sequential Consistency</vt:lpstr>
      <vt:lpstr>Release…</vt:lpstr>
      <vt:lpstr>Release consistency Acquire and Release semantics</vt:lpstr>
      <vt:lpstr>.NET Standards!</vt:lpstr>
      <vt:lpstr>ECMA-335</vt:lpstr>
      <vt:lpstr>ECMA-335 I.12.6.4 Optimization</vt:lpstr>
      <vt:lpstr>ECMA-335  I.12.6.5 Locks and threads</vt:lpstr>
      <vt:lpstr>System.Threading.Volatile</vt:lpstr>
      <vt:lpstr>System.Threading.Volatile</vt:lpstr>
      <vt:lpstr>System.Threading.Volatile</vt:lpstr>
      <vt:lpstr>ECMA-335  I.12.6.6 Atomic reads and writes</vt:lpstr>
      <vt:lpstr>ECMA-335  I.12.6.7 Volatile reads and writes</vt:lpstr>
      <vt:lpstr>ECMA-335  I.12.6.7 Volatile reads and writes</vt:lpstr>
      <vt:lpstr>ECMA-335  I.12.6.8 Other memory model issues</vt:lpstr>
      <vt:lpstr>ECMA-335  I.12.6.8 Other memory model issues</vt:lpstr>
      <vt:lpstr>ECMA-334  10.5.3 volatile fields</vt:lpstr>
      <vt:lpstr>Презентация PowerPoint</vt:lpstr>
      <vt:lpstr>С чем можно столкнуться?</vt:lpstr>
      <vt:lpstr>Loop Read Hoisting</vt:lpstr>
      <vt:lpstr>Read Elimination</vt:lpstr>
      <vt:lpstr>Copy Propagation</vt:lpstr>
      <vt:lpstr>Демо</vt:lpstr>
      <vt:lpstr>ConcurrentDictionary</vt:lpstr>
      <vt:lpstr>ConcurrentDictionary</vt:lpstr>
      <vt:lpstr>ConcurrentDictionary</vt:lpstr>
      <vt:lpstr>ConcurrentDictionary</vt:lpstr>
      <vt:lpstr>ConcurrentDictionary</vt:lpstr>
      <vt:lpstr>ConcurrentDictionary</vt:lpstr>
      <vt:lpstr>ConcurrentDictionary</vt:lpstr>
      <vt:lpstr>ConcurrentDictionary</vt:lpstr>
      <vt:lpstr>ConcurrentDictionary</vt:lpstr>
      <vt:lpstr>ConcurrentDictionary</vt:lpstr>
      <vt:lpstr>ConcurrentDictionary</vt:lpstr>
      <vt:lpstr>Статический анализ, Roslyn, бага в RavenDB</vt:lpstr>
      <vt:lpstr>RavenDB</vt:lpstr>
      <vt:lpstr>Вывод</vt:lpstr>
      <vt:lpstr>Что почитать</vt:lpstr>
      <vt:lpstr>Вопросы?</vt:lpstr>
      <vt:lpstr>Бонус</vt:lpstr>
      <vt:lpstr>Бонус</vt:lpstr>
      <vt:lpstr>Список литературы: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Marcus Heimann</dc:creator>
  <cp:lastModifiedBy>Асус</cp:lastModifiedBy>
  <cp:revision>282</cp:revision>
  <dcterms:created xsi:type="dcterms:W3CDTF">2015-01-30T10:18:58Z</dcterms:created>
  <dcterms:modified xsi:type="dcterms:W3CDTF">2017-11-12T17:30:20Z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0x010100387A1633C17B034C9B15F904506DB066</vt:lpwstr>
  </property>
</Properties>
</file>